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62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92" r:id="rId17"/>
    <p:sldId id="270" r:id="rId18"/>
    <p:sldId id="280" r:id="rId19"/>
    <p:sldId id="281" r:id="rId20"/>
    <p:sldId id="271" r:id="rId21"/>
    <p:sldId id="272" r:id="rId22"/>
    <p:sldId id="273" r:id="rId23"/>
    <p:sldId id="285" r:id="rId24"/>
    <p:sldId id="286" r:id="rId25"/>
    <p:sldId id="274" r:id="rId26"/>
    <p:sldId id="275" r:id="rId27"/>
    <p:sldId id="290" r:id="rId28"/>
    <p:sldId id="291" r:id="rId29"/>
    <p:sldId id="276" r:id="rId30"/>
    <p:sldId id="277" r:id="rId31"/>
    <p:sldId id="278" r:id="rId32"/>
    <p:sldId id="283" r:id="rId33"/>
    <p:sldId id="282" r:id="rId34"/>
    <p:sldId id="284" r:id="rId35"/>
    <p:sldId id="288" r:id="rId36"/>
    <p:sldId id="287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09322F-D8FC-4A65-B0F7-3A37E0483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5FBEAC-684F-409A-9092-742FBD1FC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2AC58A-0591-46D3-BD93-434CDFF5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FD5B0A-355F-46DD-97AA-F033F4A4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F192D0-F416-482F-AAEA-88F253E9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31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1C55A-F5E1-4C41-9024-CA3063A2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5EF5DC-E912-4508-BF67-EBBAE8848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5CDCB5-C89B-489E-8225-711AC4C8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318C8D-3687-4799-A78A-1235E688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C4F797-7DC3-42CE-8087-9271DC35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40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3AC731F-FAA1-4E23-9919-737445034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3D8000A-8A6F-4A6F-852D-3A5560F74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CA59D-3DC4-447F-8ED2-B5090075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D7C6C5-BCA8-40EE-97D6-0F1CA0EE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9668FB-1728-461B-9735-7658C023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64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2CC2-FBA3-4434-B4DF-DC36A07DB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9585B-DBFE-41A2-B426-11CA9B19D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915F80-E993-49FE-9DC1-C2493C8B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E3F617-5A16-45A3-8AE0-A692A752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56EA8E-103E-4E34-8AD0-7787057E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515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AFB41-83A7-48D2-99F9-225D90CA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DA04DD-E8FE-48E8-BE6E-039881438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D7DF57-D393-4745-BB10-5F691469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922CF4-9E2B-48FC-8BC4-5CE04316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29A4C3-0A45-4766-930B-8B857D06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007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403C0-E087-4D02-8AB6-E46D9945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DE9B9-1CEC-4597-BC81-D07D59E4A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22A7DF-4AA7-4C14-B450-C9EBE4E68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36822-F00F-484C-A756-24F5315A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469028-593C-42D6-AABD-07A8913E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365289-B6C9-4FB6-9C5F-EDF71180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90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C2150-76F8-4D0F-85A0-549E0995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B0169F-C994-4E85-94EA-98D001F69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8DC291-965A-434A-B723-EC3D077ED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E98003-E778-476C-944F-DF438AD94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AC3BECA-EFD4-4013-AA7E-760C5319C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B8A1253-1481-43D2-880A-4794D0866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3E01CC7-44B9-431A-9F20-AD4FC085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0DCE7E-3AB4-4AC3-AA70-25DD173E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418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F8312-9E6B-437A-A317-0F6509BC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C7E077-A21D-4DA1-8EA8-B0951504D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7B402B-18E7-4794-AD22-2B774C46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5E3C26C-60A0-4294-BB38-445317E4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569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CF4D648-0BF5-4CB6-BE31-E2038234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E53E2D5-CBCA-453B-8456-379CC872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6AECE1-EF0E-4CC4-94D5-FC03B77B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428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FCCB6-FE77-47F2-9068-6DD3AE4D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FE0AA-B226-4A0F-9001-0E5CCC92C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977C1E-EB37-4AC2-B015-A5D749778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896026-EE8E-4282-ADDB-E5CCD511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CD5CE3-C978-4A67-9555-9FFB6C474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7A011C-E91E-495C-A9F7-6DA8E65F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618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48339-38DF-4851-AC60-3FD185062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5EE980E-83FD-4474-9067-D778F073A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75CE9C-FBBC-4970-9440-122CD8DF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A85903-1E1D-49C1-9D8D-42C671C9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213CFF-6917-4B1C-BAB0-4C6E2EE2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CBF013-496D-41AA-86F4-5A271B93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892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34C33DB-F131-4DE0-8412-9FC88A66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B2A309-2F37-45EF-AF51-9CDAB50A6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E3B90C-9DCF-4F64-9D0C-939FB1032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6C685-8180-4882-ABEF-3DF6E829FDC9}" type="datetimeFigureOut">
              <a:rPr lang="es-ES" smtClean="0"/>
              <a:t>20/03/2019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39BA2-2E9D-491F-BBD0-C6C5E63FD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66E3F5-3B9C-4DDE-91BA-22DFFB0FE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B42CD-8CE6-4646-B7D6-3109CADE22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08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ielo, persona, exterior, personas&#10;&#10;Descripción generada con confianza muy alta">
            <a:extLst>
              <a:ext uri="{FF2B5EF4-FFF2-40B4-BE49-F238E27FC236}">
                <a16:creationId xmlns:a16="http://schemas.microsoft.com/office/drawing/2014/main" id="{4D87D792-43CE-4E4F-9971-A0FCB4CE1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B37263-FC8A-464C-9AE1-28D03CBC6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s-ES" sz="4000"/>
              <a:t>Design and Testing II</a:t>
            </a:r>
            <a:br>
              <a:rPr lang="es-ES" sz="4000"/>
            </a:br>
            <a:r>
              <a:rPr lang="es-ES" sz="4000"/>
              <a:t>Acme - Madrugá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0A6779-C38B-451A-A74F-6B30381EF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s-ES" sz="2000" dirty="0"/>
              <a:t>Ángel Delgado Luna</a:t>
            </a:r>
          </a:p>
          <a:p>
            <a:r>
              <a:rPr lang="es-ES" sz="2000" dirty="0" err="1"/>
              <a:t>Problem</a:t>
            </a:r>
            <a:r>
              <a:rPr lang="es-ES" sz="2000" dirty="0"/>
              <a:t> 2 - Finder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1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0E5F30-8F63-4EA1-BC82-01FDE188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Repository - Implementation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8E77CC-1F2B-496D-BC19-54E4CE159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1" t="19385" r="60625" b="58923"/>
          <a:stretch/>
        </p:blipFill>
        <p:spPr>
          <a:xfrm>
            <a:off x="1343024" y="2152650"/>
            <a:ext cx="909279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9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74E545-66B0-4129-8694-2178A394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Services</a:t>
            </a: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B176652B-F69F-4179-A656-06479E3BBD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r="25563" b="1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32623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00A98-51D9-4032-8EC0-0D951394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7D52E-A362-40B9-A43A-5693CAB27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07"/>
            <a:ext cx="5257800" cy="48625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err="1"/>
              <a:t>Retaining</a:t>
            </a:r>
            <a:r>
              <a:rPr lang="es-ES" dirty="0"/>
              <a:t> a </a:t>
            </a:r>
            <a:r>
              <a:rPr lang="es-ES" dirty="0" err="1"/>
              <a:t>Collection</a:t>
            </a:r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184F9AF-EF40-40D8-9BA4-713EA7E05992}"/>
              </a:ext>
            </a:extLst>
          </p:cNvPr>
          <p:cNvSpPr txBox="1">
            <a:spLocks/>
          </p:cNvSpPr>
          <p:nvPr/>
        </p:nvSpPr>
        <p:spPr>
          <a:xfrm>
            <a:off x="641949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9B0BCD1-1D51-4259-9E01-A357E283904E}"/>
              </a:ext>
            </a:extLst>
          </p:cNvPr>
          <p:cNvSpPr txBox="1">
            <a:spLocks/>
          </p:cNvSpPr>
          <p:nvPr/>
        </p:nvSpPr>
        <p:spPr>
          <a:xfrm>
            <a:off x="6590581" y="1903262"/>
            <a:ext cx="5155721" cy="12022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/>
              <a:t>Using</a:t>
            </a:r>
            <a:r>
              <a:rPr lang="es-ES" dirty="0"/>
              <a:t> a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whose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 are </a:t>
            </a:r>
            <a:r>
              <a:rPr lang="es-ES" dirty="0" err="1"/>
              <a:t>discriminated</a:t>
            </a:r>
            <a:r>
              <a:rPr lang="es-ES" dirty="0"/>
              <a:t> </a:t>
            </a:r>
            <a:r>
              <a:rPr lang="es-ES" dirty="0" err="1"/>
              <a:t>according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request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CB46A22-F587-4295-BFBB-FAC8A230F589}"/>
              </a:ext>
            </a:extLst>
          </p:cNvPr>
          <p:cNvSpPr/>
          <p:nvPr/>
        </p:nvSpPr>
        <p:spPr>
          <a:xfrm>
            <a:off x="940279" y="1825625"/>
            <a:ext cx="5155721" cy="435133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53D0B3B-A7EB-4630-8B7D-B28C303061EA}"/>
              </a:ext>
            </a:extLst>
          </p:cNvPr>
          <p:cNvSpPr/>
          <p:nvPr/>
        </p:nvSpPr>
        <p:spPr>
          <a:xfrm>
            <a:off x="6590581" y="1825625"/>
            <a:ext cx="5155721" cy="435133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Imagen que contiene interior, pared, suelo, sala&#10;&#10;Descripción generada con confianza muy alta">
            <a:extLst>
              <a:ext uri="{FF2B5EF4-FFF2-40B4-BE49-F238E27FC236}">
                <a16:creationId xmlns:a16="http://schemas.microsoft.com/office/drawing/2014/main" id="{6EB59123-8F83-4AFF-BC2A-C2640FC3B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44" y="2867299"/>
            <a:ext cx="3713911" cy="24047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8E0048-C355-4B0F-9B88-F4D33DCFD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334" y="3214477"/>
            <a:ext cx="2701265" cy="24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7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00A98-51D9-4032-8EC0-0D951394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Option</a:t>
            </a:r>
            <a:r>
              <a:rPr lang="es-ES" dirty="0"/>
              <a:t>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7D52E-A362-40B9-A43A-5693CAB27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07"/>
            <a:ext cx="5257800" cy="48625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err="1"/>
              <a:t>Retaining</a:t>
            </a:r>
            <a:r>
              <a:rPr lang="es-ES" dirty="0"/>
              <a:t> a </a:t>
            </a:r>
            <a:r>
              <a:rPr lang="es-ES" dirty="0" err="1"/>
              <a:t>Collection</a:t>
            </a:r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184F9AF-EF40-40D8-9BA4-713EA7E05992}"/>
              </a:ext>
            </a:extLst>
          </p:cNvPr>
          <p:cNvSpPr txBox="1">
            <a:spLocks/>
          </p:cNvSpPr>
          <p:nvPr/>
        </p:nvSpPr>
        <p:spPr>
          <a:xfrm>
            <a:off x="641949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9B0BCD1-1D51-4259-9E01-A357E283904E}"/>
              </a:ext>
            </a:extLst>
          </p:cNvPr>
          <p:cNvSpPr txBox="1">
            <a:spLocks/>
          </p:cNvSpPr>
          <p:nvPr/>
        </p:nvSpPr>
        <p:spPr>
          <a:xfrm>
            <a:off x="6590581" y="1903262"/>
            <a:ext cx="5155721" cy="12022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/>
              <a:t>Using</a:t>
            </a:r>
            <a:r>
              <a:rPr lang="es-ES" dirty="0"/>
              <a:t> a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whose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 are </a:t>
            </a:r>
            <a:r>
              <a:rPr lang="es-ES" dirty="0" err="1"/>
              <a:t>discriminated</a:t>
            </a:r>
            <a:r>
              <a:rPr lang="es-ES" dirty="0"/>
              <a:t> </a:t>
            </a:r>
            <a:r>
              <a:rPr lang="es-ES" dirty="0" err="1"/>
              <a:t>according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request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CB46A22-F587-4295-BFBB-FAC8A230F589}"/>
              </a:ext>
            </a:extLst>
          </p:cNvPr>
          <p:cNvSpPr/>
          <p:nvPr/>
        </p:nvSpPr>
        <p:spPr>
          <a:xfrm>
            <a:off x="940279" y="1825625"/>
            <a:ext cx="5155721" cy="435133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53D0B3B-A7EB-4630-8B7D-B28C303061EA}"/>
              </a:ext>
            </a:extLst>
          </p:cNvPr>
          <p:cNvSpPr/>
          <p:nvPr/>
        </p:nvSpPr>
        <p:spPr>
          <a:xfrm>
            <a:off x="6590581" y="1825625"/>
            <a:ext cx="5155721" cy="435133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Imagen que contiene interior, pared, suelo, sala&#10;&#10;Descripción generada con confianza muy alta">
            <a:extLst>
              <a:ext uri="{FF2B5EF4-FFF2-40B4-BE49-F238E27FC236}">
                <a16:creationId xmlns:a16="http://schemas.microsoft.com/office/drawing/2014/main" id="{6EB59123-8F83-4AFF-BC2A-C2640FC3B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44" y="2867299"/>
            <a:ext cx="3713911" cy="24047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8E0048-C355-4B0F-9B88-F4D33DCFD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334" y="3214477"/>
            <a:ext cx="2701265" cy="246715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3492A68-59E8-490B-A97C-3485AB17F03D}"/>
              </a:ext>
            </a:extLst>
          </p:cNvPr>
          <p:cNvSpPr/>
          <p:nvPr/>
        </p:nvSpPr>
        <p:spPr>
          <a:xfrm>
            <a:off x="6419490" y="1604513"/>
            <a:ext cx="5476336" cy="4753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41505DF-7E25-4912-9111-F9B86C628CA5}"/>
              </a:ext>
            </a:extLst>
          </p:cNvPr>
          <p:cNvSpPr/>
          <p:nvPr/>
        </p:nvSpPr>
        <p:spPr>
          <a:xfrm>
            <a:off x="6685472" y="1759250"/>
            <a:ext cx="4991818" cy="184923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/>
              <a:t>Context</a:t>
            </a:r>
            <a:endParaRPr lang="es-ES" dirty="0"/>
          </a:p>
          <a:p>
            <a:endParaRPr lang="es-ES" dirty="0"/>
          </a:p>
          <a:p>
            <a:pPr marL="342900" indent="-342900">
              <a:buAutoNum type="arabicPeriod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extract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database</a:t>
            </a:r>
            <a:endParaRPr lang="es-ES" dirty="0"/>
          </a:p>
          <a:p>
            <a:pPr marL="342900" indent="-342900">
              <a:buAutoNum type="arabicPeriod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retaining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whose</a:t>
            </a:r>
            <a:r>
              <a:rPr lang="es-ES" dirty="0"/>
              <a:t> </a:t>
            </a:r>
            <a:r>
              <a:rPr lang="es-ES" dirty="0" err="1"/>
              <a:t>criteria</a:t>
            </a:r>
            <a:r>
              <a:rPr lang="es-ES" dirty="0"/>
              <a:t> </a:t>
            </a:r>
            <a:r>
              <a:rPr lang="es-ES" dirty="0" err="1"/>
              <a:t>adapts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request</a:t>
            </a:r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CF9B97B-6B35-464D-BF64-04F104B40015}"/>
              </a:ext>
            </a:extLst>
          </p:cNvPr>
          <p:cNvSpPr/>
          <p:nvPr/>
        </p:nvSpPr>
        <p:spPr>
          <a:xfrm>
            <a:off x="6719978" y="3684801"/>
            <a:ext cx="4991818" cy="12022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Pros</a:t>
            </a:r>
          </a:p>
          <a:p>
            <a:pPr marL="342900" indent="-342900">
              <a:buAutoNum type="arabicPeriod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manage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directly</a:t>
            </a:r>
            <a:r>
              <a:rPr lang="es-ES" dirty="0"/>
              <a:t> and </a:t>
            </a:r>
            <a:r>
              <a:rPr lang="es-ES" dirty="0" err="1"/>
              <a:t>let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individually</a:t>
            </a:r>
            <a:r>
              <a:rPr lang="es-ES" dirty="0"/>
              <a:t> in case </a:t>
            </a:r>
            <a:r>
              <a:rPr lang="es-ES" dirty="0" err="1"/>
              <a:t>of</a:t>
            </a:r>
            <a:r>
              <a:rPr lang="es-ES" dirty="0"/>
              <a:t>.</a:t>
            </a:r>
          </a:p>
          <a:p>
            <a:pPr marL="342900" indent="-342900">
              <a:buAutoNum type="arabicPeriod"/>
            </a:pPr>
            <a:r>
              <a:rPr lang="es-ES" dirty="0"/>
              <a:t>No Indexes are </a:t>
            </a:r>
            <a:r>
              <a:rPr lang="es-ES" dirty="0" err="1"/>
              <a:t>necessary</a:t>
            </a:r>
            <a:endParaRPr lang="es-E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1AACB19-0B0E-4C8D-A2B4-024FECE03537}"/>
              </a:ext>
            </a:extLst>
          </p:cNvPr>
          <p:cNvSpPr/>
          <p:nvPr/>
        </p:nvSpPr>
        <p:spPr>
          <a:xfrm>
            <a:off x="6719978" y="5000689"/>
            <a:ext cx="4991818" cy="131121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/>
              <a:t>Against</a:t>
            </a:r>
            <a:endParaRPr lang="es-ES" dirty="0"/>
          </a:p>
          <a:p>
            <a:pPr marL="342900" indent="-342900">
              <a:buAutoNum type="arabicPeriod"/>
            </a:pPr>
            <a:r>
              <a:rPr lang="es-ES" dirty="0" err="1"/>
              <a:t>It´s</a:t>
            </a:r>
            <a:r>
              <a:rPr lang="es-ES" dirty="0"/>
              <a:t> no </a:t>
            </a:r>
            <a:r>
              <a:rPr lang="es-ES" dirty="0" err="1"/>
              <a:t>necessary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whole</a:t>
            </a:r>
            <a:r>
              <a:rPr lang="es-ES" dirty="0"/>
              <a:t> 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doesn´t</a:t>
            </a:r>
            <a:r>
              <a:rPr lang="es-ES" dirty="0"/>
              <a:t> </a:t>
            </a:r>
            <a:r>
              <a:rPr lang="es-ES" dirty="0" err="1"/>
              <a:t>prevent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OverFlow</a:t>
            </a:r>
            <a:r>
              <a:rPr lang="es-ES" dirty="0"/>
              <a:t>.</a:t>
            </a:r>
          </a:p>
          <a:p>
            <a:pPr marL="342900" indent="-342900">
              <a:buAutoNum type="arabicPeriod"/>
            </a:pPr>
            <a:r>
              <a:rPr lang="es-ES" dirty="0" err="1"/>
              <a:t>Unnecesary</a:t>
            </a:r>
            <a:r>
              <a:rPr lang="es-ES" dirty="0"/>
              <a:t> data can </a:t>
            </a:r>
            <a:r>
              <a:rPr lang="es-ES" dirty="0" err="1"/>
              <a:t>exists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collection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00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00A98-51D9-4032-8EC0-0D951394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925" y="230594"/>
            <a:ext cx="2300376" cy="819358"/>
          </a:xfrm>
        </p:spPr>
        <p:txBody>
          <a:bodyPr/>
          <a:lstStyle/>
          <a:p>
            <a:r>
              <a:rPr lang="es-ES" dirty="0" err="1"/>
              <a:t>Option</a:t>
            </a:r>
            <a:r>
              <a:rPr lang="es-ES" dirty="0"/>
              <a:t>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7D52E-A362-40B9-A43A-5693CAB27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07"/>
            <a:ext cx="5257800" cy="48625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err="1"/>
              <a:t>Retaining</a:t>
            </a:r>
            <a:r>
              <a:rPr lang="es-ES" dirty="0"/>
              <a:t> a </a:t>
            </a:r>
            <a:r>
              <a:rPr lang="es-ES" dirty="0" err="1"/>
              <a:t>Collection</a:t>
            </a:r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184F9AF-EF40-40D8-9BA4-713EA7E05992}"/>
              </a:ext>
            </a:extLst>
          </p:cNvPr>
          <p:cNvSpPr txBox="1">
            <a:spLocks/>
          </p:cNvSpPr>
          <p:nvPr/>
        </p:nvSpPr>
        <p:spPr>
          <a:xfrm>
            <a:off x="641949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9B0BCD1-1D51-4259-9E01-A357E283904E}"/>
              </a:ext>
            </a:extLst>
          </p:cNvPr>
          <p:cNvSpPr txBox="1">
            <a:spLocks/>
          </p:cNvSpPr>
          <p:nvPr/>
        </p:nvSpPr>
        <p:spPr>
          <a:xfrm>
            <a:off x="6590581" y="1903262"/>
            <a:ext cx="5155721" cy="12022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/>
              <a:t>Using</a:t>
            </a:r>
            <a:r>
              <a:rPr lang="es-ES" dirty="0"/>
              <a:t> a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whose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 are </a:t>
            </a:r>
            <a:r>
              <a:rPr lang="es-ES" dirty="0" err="1"/>
              <a:t>discriminated</a:t>
            </a:r>
            <a:r>
              <a:rPr lang="es-ES" dirty="0"/>
              <a:t> </a:t>
            </a:r>
            <a:r>
              <a:rPr lang="es-ES" dirty="0" err="1"/>
              <a:t>according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request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CB46A22-F587-4295-BFBB-FAC8A230F589}"/>
              </a:ext>
            </a:extLst>
          </p:cNvPr>
          <p:cNvSpPr/>
          <p:nvPr/>
        </p:nvSpPr>
        <p:spPr>
          <a:xfrm>
            <a:off x="940279" y="1825625"/>
            <a:ext cx="5155721" cy="435133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53D0B3B-A7EB-4630-8B7D-B28C303061EA}"/>
              </a:ext>
            </a:extLst>
          </p:cNvPr>
          <p:cNvSpPr/>
          <p:nvPr/>
        </p:nvSpPr>
        <p:spPr>
          <a:xfrm>
            <a:off x="6590581" y="1825625"/>
            <a:ext cx="5155721" cy="435133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Imagen que contiene interior, pared, suelo, sala&#10;&#10;Descripción generada con confianza muy alta">
            <a:extLst>
              <a:ext uri="{FF2B5EF4-FFF2-40B4-BE49-F238E27FC236}">
                <a16:creationId xmlns:a16="http://schemas.microsoft.com/office/drawing/2014/main" id="{6EB59123-8F83-4AFF-BC2A-C2640FC3B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44" y="2867299"/>
            <a:ext cx="3713911" cy="24047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8E0048-C355-4B0F-9B88-F4D33DCFD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334" y="3214477"/>
            <a:ext cx="2701265" cy="246715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E82C20C-02B7-4957-A4C8-01B18C558422}"/>
              </a:ext>
            </a:extLst>
          </p:cNvPr>
          <p:cNvSpPr/>
          <p:nvPr/>
        </p:nvSpPr>
        <p:spPr>
          <a:xfrm>
            <a:off x="781409" y="504374"/>
            <a:ext cx="5476336" cy="589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EB3B5A9-15C2-4391-B411-AD72807BB74F}"/>
              </a:ext>
            </a:extLst>
          </p:cNvPr>
          <p:cNvSpPr/>
          <p:nvPr/>
        </p:nvSpPr>
        <p:spPr>
          <a:xfrm>
            <a:off x="1022230" y="724345"/>
            <a:ext cx="4991818" cy="184923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/>
              <a:t>Context</a:t>
            </a:r>
            <a:endParaRPr lang="es-ES" dirty="0"/>
          </a:p>
          <a:p>
            <a:endParaRPr lang="es-ES" dirty="0"/>
          </a:p>
          <a:p>
            <a:pPr marL="342900" indent="-342900">
              <a:buAutoNum type="arabicPeriod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exactly</a:t>
            </a:r>
            <a:r>
              <a:rPr lang="es-ES" dirty="0"/>
              <a:t> </a:t>
            </a:r>
            <a:r>
              <a:rPr lang="es-ES" dirty="0" err="1"/>
              <a:t>extract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.</a:t>
            </a:r>
          </a:p>
          <a:p>
            <a:pPr marL="342900" indent="-342900">
              <a:buAutoNum type="arabicPeriod"/>
            </a:pP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given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choice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possible</a:t>
            </a:r>
            <a:r>
              <a:rPr lang="es-ES" dirty="0"/>
              <a:t> ítems.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0EB5D28-4FED-4345-843A-908F0D26BEC4}"/>
              </a:ext>
            </a:extLst>
          </p:cNvPr>
          <p:cNvSpPr/>
          <p:nvPr/>
        </p:nvSpPr>
        <p:spPr>
          <a:xfrm>
            <a:off x="1022230" y="2720314"/>
            <a:ext cx="4991818" cy="195510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Pros</a:t>
            </a:r>
          </a:p>
          <a:p>
            <a:endParaRPr lang="es-ES" dirty="0"/>
          </a:p>
          <a:p>
            <a:pPr marL="342900" indent="-342900">
              <a:buAutoNum type="arabicPeriod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data </a:t>
            </a:r>
            <a:r>
              <a:rPr lang="es-ES" dirty="0" err="1"/>
              <a:t>requested</a:t>
            </a:r>
            <a:r>
              <a:rPr lang="es-ES" dirty="0"/>
              <a:t>.</a:t>
            </a:r>
          </a:p>
          <a:p>
            <a:pPr marL="342900" indent="-342900">
              <a:buAutoNum type="arabicPeriod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exactly</a:t>
            </a:r>
            <a:r>
              <a:rPr lang="es-ES" dirty="0"/>
              <a:t> </a:t>
            </a:r>
            <a:r>
              <a:rPr lang="es-ES" dirty="0" err="1"/>
              <a:t>discriminated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used</a:t>
            </a:r>
            <a:r>
              <a:rPr lang="es-ES" dirty="0"/>
              <a:t> in a </a:t>
            </a:r>
            <a:r>
              <a:rPr lang="es-ES" dirty="0" err="1"/>
              <a:t>string</a:t>
            </a:r>
            <a:r>
              <a:rPr lang="es-ES" dirty="0"/>
              <a:t>, non in a </a:t>
            </a:r>
            <a:r>
              <a:rPr lang="es-ES" dirty="0" err="1"/>
              <a:t>collection</a:t>
            </a:r>
            <a:r>
              <a:rPr lang="es-ES" dirty="0"/>
              <a:t> as </a:t>
            </a:r>
            <a:r>
              <a:rPr lang="es-ES" dirty="0" err="1"/>
              <a:t>shown</a:t>
            </a:r>
            <a:r>
              <a:rPr lang="es-ES" dirty="0"/>
              <a:t> in </a:t>
            </a:r>
            <a:r>
              <a:rPr lang="es-ES" dirty="0" err="1"/>
              <a:t>Option</a:t>
            </a:r>
            <a:r>
              <a:rPr lang="es-ES" dirty="0"/>
              <a:t> 1.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9936510-B43B-4393-BF2F-4FB152AE4234}"/>
              </a:ext>
            </a:extLst>
          </p:cNvPr>
          <p:cNvSpPr/>
          <p:nvPr/>
        </p:nvSpPr>
        <p:spPr>
          <a:xfrm>
            <a:off x="1022230" y="4822403"/>
            <a:ext cx="4991818" cy="15312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/>
              <a:t>Cons</a:t>
            </a:r>
            <a:endParaRPr lang="es-ES" dirty="0"/>
          </a:p>
          <a:p>
            <a:endParaRPr lang="es-ES" dirty="0"/>
          </a:p>
          <a:p>
            <a:pPr marL="342900" indent="-342900">
              <a:buAutoNum type="arabicPeriod"/>
            </a:pPr>
            <a:r>
              <a:rPr lang="es-ES" dirty="0" err="1"/>
              <a:t>Too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String</a:t>
            </a:r>
            <a:r>
              <a:rPr lang="es-ES" dirty="0"/>
              <a:t> and Date </a:t>
            </a:r>
            <a:r>
              <a:rPr lang="es-ES" dirty="0" err="1"/>
              <a:t>parameters</a:t>
            </a:r>
            <a:r>
              <a:rPr lang="es-ES" dirty="0"/>
              <a:t>.</a:t>
            </a:r>
          </a:p>
          <a:p>
            <a:pPr marL="342900" indent="-342900">
              <a:buAutoNum type="arabicPeriod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90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rojo, sala, escena, casa de apuestas&#10;&#10;Descripción generada con confianza alta">
            <a:extLst>
              <a:ext uri="{FF2B5EF4-FFF2-40B4-BE49-F238E27FC236}">
                <a16:creationId xmlns:a16="http://schemas.microsoft.com/office/drawing/2014/main" id="{0882D9C7-2070-4301-9BBE-8099E68E0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02CC71-5FAA-4789-B3D1-326D84C36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Who is the winner?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33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rojo, sala, escena, casa de apuestas&#10;&#10;Descripción generada con confianza alta">
            <a:extLst>
              <a:ext uri="{FF2B5EF4-FFF2-40B4-BE49-F238E27FC236}">
                <a16:creationId xmlns:a16="http://schemas.microsoft.com/office/drawing/2014/main" id="{0882D9C7-2070-4301-9BBE-8099E68E0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95F95977-D5AA-4DB8-B07D-F4A09969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43" y="2101753"/>
            <a:ext cx="3719513" cy="424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3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1F70B-FFE6-4425-93B6-9BD435EF3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11107056" cy="747683"/>
          </a:xfrm>
        </p:spPr>
        <p:txBody>
          <a:bodyPr/>
          <a:lstStyle/>
          <a:p>
            <a:r>
              <a:rPr lang="es-ES" dirty="0" err="1"/>
              <a:t>Option</a:t>
            </a:r>
            <a:r>
              <a:rPr lang="es-ES" dirty="0"/>
              <a:t> 2 – </a:t>
            </a:r>
            <a:r>
              <a:rPr lang="es-ES" dirty="0" err="1"/>
              <a:t>Implementation</a:t>
            </a:r>
            <a:r>
              <a:rPr lang="es-ES" dirty="0"/>
              <a:t> - </a:t>
            </a:r>
            <a:r>
              <a:rPr lang="es-ES" dirty="0" err="1"/>
              <a:t>Service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197934-57F4-46FF-9072-DD9C4110D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59" r="38549"/>
          <a:stretch/>
        </p:blipFill>
        <p:spPr>
          <a:xfrm>
            <a:off x="838200" y="2244003"/>
            <a:ext cx="7258049" cy="3543300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5AF6CFB-79D6-4F06-BCBC-FA782FDCD874}"/>
              </a:ext>
            </a:extLst>
          </p:cNvPr>
          <p:cNvSpPr/>
          <p:nvPr/>
        </p:nvSpPr>
        <p:spPr>
          <a:xfrm>
            <a:off x="838200" y="1381125"/>
            <a:ext cx="7258050" cy="5269057"/>
          </a:xfrm>
          <a:prstGeom prst="roundRect">
            <a:avLst>
              <a:gd name="adj" fmla="val 6537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DC757E0-D4A0-43BA-B903-2C775FEB77A8}"/>
              </a:ext>
            </a:extLst>
          </p:cNvPr>
          <p:cNvSpPr/>
          <p:nvPr/>
        </p:nvSpPr>
        <p:spPr>
          <a:xfrm>
            <a:off x="8312603" y="3429000"/>
            <a:ext cx="3616037" cy="8866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Req</a:t>
            </a:r>
            <a:r>
              <a:rPr lang="es-ES" dirty="0"/>
              <a:t>. 23</a:t>
            </a:r>
          </a:p>
        </p:txBody>
      </p:sp>
    </p:spTree>
    <p:extLst>
      <p:ext uri="{BB962C8B-B14F-4D97-AF65-F5344CB8AC3E}">
        <p14:creationId xmlns:p14="http://schemas.microsoft.com/office/powerpoint/2010/main" val="1806443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1F70B-FFE6-4425-93B6-9BD435EF3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11107056" cy="747683"/>
          </a:xfrm>
        </p:spPr>
        <p:txBody>
          <a:bodyPr/>
          <a:lstStyle/>
          <a:p>
            <a:r>
              <a:rPr lang="es-ES" dirty="0" err="1"/>
              <a:t>Option</a:t>
            </a:r>
            <a:r>
              <a:rPr lang="es-ES" dirty="0"/>
              <a:t> 2 – </a:t>
            </a:r>
            <a:r>
              <a:rPr lang="es-ES" dirty="0" err="1"/>
              <a:t>Implementation</a:t>
            </a:r>
            <a:r>
              <a:rPr lang="es-ES" dirty="0"/>
              <a:t> - </a:t>
            </a:r>
            <a:r>
              <a:rPr lang="es-ES" dirty="0" err="1"/>
              <a:t>Service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CA4B6F-DC80-4E06-B3F8-A7A2402B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51804"/>
            <a:ext cx="10080678" cy="4310821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4E1DBAD-66B4-4412-AECE-78BD765D7971}"/>
              </a:ext>
            </a:extLst>
          </p:cNvPr>
          <p:cNvSpPr/>
          <p:nvPr/>
        </p:nvSpPr>
        <p:spPr>
          <a:xfrm>
            <a:off x="2579543" y="3714750"/>
            <a:ext cx="8250382" cy="8104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759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1F70B-FFE6-4425-93B6-9BD435EF3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85533"/>
            <a:ext cx="11887200" cy="747683"/>
          </a:xfrm>
        </p:spPr>
        <p:txBody>
          <a:bodyPr/>
          <a:lstStyle/>
          <a:p>
            <a:r>
              <a:rPr lang="es-ES" dirty="0" err="1"/>
              <a:t>Option</a:t>
            </a:r>
            <a:r>
              <a:rPr lang="es-ES" dirty="0"/>
              <a:t> 2 – </a:t>
            </a:r>
            <a:r>
              <a:rPr lang="es-ES" dirty="0" err="1"/>
              <a:t>Implementation</a:t>
            </a:r>
            <a:r>
              <a:rPr lang="es-ES" dirty="0"/>
              <a:t> - </a:t>
            </a:r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AD963D8-38A9-42BC-9ECF-55946140B3BD}"/>
              </a:ext>
            </a:extLst>
          </p:cNvPr>
          <p:cNvSpPr/>
          <p:nvPr/>
        </p:nvSpPr>
        <p:spPr>
          <a:xfrm>
            <a:off x="114300" y="4985626"/>
            <a:ext cx="1676400" cy="112221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Req</a:t>
            </a:r>
            <a:r>
              <a:rPr lang="es-ES" dirty="0"/>
              <a:t>. 19 y 24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D3CD6B2-BB1B-46CF-B6F9-8EE09A055CAF}"/>
              </a:ext>
            </a:extLst>
          </p:cNvPr>
          <p:cNvSpPr/>
          <p:nvPr/>
        </p:nvSpPr>
        <p:spPr>
          <a:xfrm>
            <a:off x="0" y="1311265"/>
            <a:ext cx="12192000" cy="2308324"/>
          </a:xfrm>
          <a:prstGeom prst="rect">
            <a:avLst/>
          </a:prstGeom>
          <a:ln w="571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	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Collection</a:t>
            </a:r>
            <a:r>
              <a:rPr lang="es-ES" dirty="0"/>
              <a:t>&lt;</a:t>
            </a:r>
            <a:r>
              <a:rPr lang="es-ES" dirty="0" err="1"/>
              <a:t>Procession</a:t>
            </a:r>
            <a:r>
              <a:rPr lang="es-ES" dirty="0"/>
              <a:t>&gt; </a:t>
            </a:r>
            <a:r>
              <a:rPr lang="es-ES" dirty="0" err="1"/>
              <a:t>findProcessionsByQuery</a:t>
            </a:r>
            <a:r>
              <a:rPr lang="es-ES" dirty="0"/>
              <a:t>(final Finder </a:t>
            </a:r>
            <a:r>
              <a:rPr lang="es-ES" dirty="0" err="1"/>
              <a:t>finder</a:t>
            </a:r>
            <a:r>
              <a:rPr lang="es-ES" dirty="0"/>
              <a:t>) {</a:t>
            </a:r>
          </a:p>
          <a:p>
            <a:r>
              <a:rPr lang="es-ES" dirty="0"/>
              <a:t>		</a:t>
            </a:r>
            <a:r>
              <a:rPr lang="es-ES" dirty="0" err="1"/>
              <a:t>StringBuilder</a:t>
            </a:r>
            <a:r>
              <a:rPr lang="es-ES" dirty="0"/>
              <a:t> </a:t>
            </a:r>
            <a:r>
              <a:rPr lang="es-ES" dirty="0" err="1"/>
              <a:t>builder</a:t>
            </a:r>
            <a:r>
              <a:rPr lang="es-ES" dirty="0"/>
              <a:t>;</a:t>
            </a:r>
          </a:p>
          <a:p>
            <a:r>
              <a:rPr lang="es-ES" dirty="0"/>
              <a:t>		</a:t>
            </a:r>
            <a:r>
              <a:rPr lang="es-ES" dirty="0" err="1"/>
              <a:t>builder</a:t>
            </a:r>
            <a:r>
              <a:rPr lang="es-ES" dirty="0"/>
              <a:t> = new </a:t>
            </a:r>
            <a:r>
              <a:rPr lang="es-ES" dirty="0" err="1"/>
              <a:t>StringBuilder</a:t>
            </a:r>
            <a:r>
              <a:rPr lang="es-ES" dirty="0"/>
              <a:t>();</a:t>
            </a:r>
          </a:p>
          <a:p>
            <a:r>
              <a:rPr lang="es-ES" dirty="0"/>
              <a:t>		</a:t>
            </a:r>
            <a:r>
              <a:rPr lang="es-ES" dirty="0" err="1"/>
              <a:t>builder.append</a:t>
            </a:r>
            <a:r>
              <a:rPr lang="es-ES" dirty="0"/>
              <a:t>("</a:t>
            </a:r>
            <a:r>
              <a:rPr lang="es-ES" dirty="0" err="1"/>
              <a:t>select</a:t>
            </a:r>
            <a:r>
              <a:rPr lang="es-ES" dirty="0"/>
              <a:t> p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Brotherhood</a:t>
            </a:r>
            <a:r>
              <a:rPr lang="es-ES" dirty="0"/>
              <a:t> b </a:t>
            </a:r>
            <a:r>
              <a:rPr lang="es-ES" dirty="0" err="1"/>
              <a:t>join</a:t>
            </a:r>
            <a:r>
              <a:rPr lang="es-ES" dirty="0"/>
              <a:t> </a:t>
            </a:r>
            <a:r>
              <a:rPr lang="es-ES" dirty="0" err="1"/>
              <a:t>b.processions</a:t>
            </a:r>
            <a:r>
              <a:rPr lang="es-ES" dirty="0"/>
              <a:t> p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p.finalMode</a:t>
            </a:r>
            <a:r>
              <a:rPr lang="es-ES" dirty="0"/>
              <a:t> = true AND");</a:t>
            </a:r>
          </a:p>
          <a:p>
            <a:r>
              <a:rPr lang="es-ES" dirty="0"/>
              <a:t>		</a:t>
            </a:r>
            <a:r>
              <a:rPr lang="es-ES" dirty="0" err="1"/>
              <a:t>System.out.println</a:t>
            </a:r>
            <a:r>
              <a:rPr lang="es-ES" dirty="0"/>
              <a:t>("entro </a:t>
            </a:r>
            <a:r>
              <a:rPr lang="es-ES" dirty="0" err="1"/>
              <a:t>query</a:t>
            </a:r>
            <a:r>
              <a:rPr lang="es-ES" dirty="0"/>
              <a:t> 1");</a:t>
            </a:r>
          </a:p>
          <a:p>
            <a:r>
              <a:rPr lang="es-ES" dirty="0"/>
              <a:t>		final </a:t>
            </a:r>
            <a:r>
              <a:rPr lang="es-ES" dirty="0" err="1"/>
              <a:t>EntityManagerFactory</a:t>
            </a:r>
            <a:r>
              <a:rPr lang="es-ES" dirty="0"/>
              <a:t> </a:t>
            </a:r>
            <a:r>
              <a:rPr lang="es-ES" dirty="0" err="1"/>
              <a:t>emFactory</a:t>
            </a:r>
            <a:r>
              <a:rPr lang="es-ES" dirty="0"/>
              <a:t> = 									</a:t>
            </a:r>
            <a:r>
              <a:rPr lang="es-ES" dirty="0" err="1"/>
              <a:t>Persistence.createEntityManagerFactory</a:t>
            </a:r>
            <a:r>
              <a:rPr lang="es-ES" dirty="0"/>
              <a:t>(</a:t>
            </a:r>
            <a:r>
              <a:rPr lang="es-ES" dirty="0" err="1"/>
              <a:t>DatabaseConfig.PersistenceUnit</a:t>
            </a:r>
            <a:r>
              <a:rPr lang="es-ES" dirty="0"/>
              <a:t>);</a:t>
            </a:r>
          </a:p>
          <a:p>
            <a:r>
              <a:rPr lang="es-ES" dirty="0"/>
              <a:t>		final </a:t>
            </a:r>
            <a:r>
              <a:rPr lang="es-ES" dirty="0" err="1"/>
              <a:t>EntityManager</a:t>
            </a:r>
            <a:r>
              <a:rPr lang="es-ES" dirty="0"/>
              <a:t> </a:t>
            </a:r>
            <a:r>
              <a:rPr lang="es-ES" dirty="0" err="1"/>
              <a:t>entityManager</a:t>
            </a:r>
            <a:r>
              <a:rPr lang="es-ES" dirty="0"/>
              <a:t> = </a:t>
            </a:r>
            <a:r>
              <a:rPr lang="es-ES" dirty="0" err="1"/>
              <a:t>emFactory.createEntityManager</a:t>
            </a:r>
            <a:r>
              <a:rPr lang="es-ES" dirty="0"/>
              <a:t>();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C993C5C-B868-41AD-AFFE-C60A3BF10B9C}"/>
              </a:ext>
            </a:extLst>
          </p:cNvPr>
          <p:cNvSpPr/>
          <p:nvPr/>
        </p:nvSpPr>
        <p:spPr>
          <a:xfrm>
            <a:off x="1790700" y="2171700"/>
            <a:ext cx="9410700" cy="3048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1A37E0B-68C0-493F-946A-75B733A27F25}"/>
              </a:ext>
            </a:extLst>
          </p:cNvPr>
          <p:cNvSpPr/>
          <p:nvPr/>
        </p:nvSpPr>
        <p:spPr>
          <a:xfrm>
            <a:off x="1866900" y="4230697"/>
            <a:ext cx="10325100" cy="2308324"/>
          </a:xfrm>
          <a:prstGeom prst="rect">
            <a:avLst/>
          </a:prstGeom>
          <a:ln w="762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		</a:t>
            </a: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Procession</a:t>
            </a:r>
            <a:r>
              <a:rPr lang="es-ES" dirty="0"/>
              <a:t>&gt; </a:t>
            </a:r>
            <a:r>
              <a:rPr lang="es-ES" dirty="0" err="1"/>
              <a:t>result</a:t>
            </a:r>
            <a:r>
              <a:rPr lang="es-ES" dirty="0"/>
              <a:t> = </a:t>
            </a:r>
            <a:r>
              <a:rPr lang="es-ES" dirty="0" err="1"/>
              <a:t>queryTQuery.getResultList</a:t>
            </a:r>
            <a:r>
              <a:rPr lang="es-ES" dirty="0"/>
              <a:t>();</a:t>
            </a:r>
          </a:p>
          <a:p>
            <a:r>
              <a:rPr lang="es-ES" dirty="0"/>
              <a:t>		</a:t>
            </a:r>
            <a:r>
              <a:rPr lang="es-ES" dirty="0" err="1"/>
              <a:t>System.out.println</a:t>
            </a:r>
            <a:r>
              <a:rPr lang="es-ES" dirty="0"/>
              <a:t>(</a:t>
            </a:r>
            <a:r>
              <a:rPr lang="es-ES" dirty="0" err="1"/>
              <a:t>result.size</a:t>
            </a:r>
            <a:r>
              <a:rPr lang="es-ES" dirty="0"/>
              <a:t>());</a:t>
            </a:r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dirty="0" err="1"/>
              <a:t>if</a:t>
            </a:r>
            <a:r>
              <a:rPr lang="es-ES" dirty="0"/>
              <a:t> (</a:t>
            </a:r>
            <a:r>
              <a:rPr lang="es-ES" dirty="0" err="1"/>
              <a:t>result.size</a:t>
            </a:r>
            <a:r>
              <a:rPr lang="es-ES" dirty="0"/>
              <a:t>() &gt; </a:t>
            </a:r>
            <a:r>
              <a:rPr lang="es-ES" dirty="0" err="1"/>
              <a:t>Utiles.resultsFinder</a:t>
            </a:r>
            <a:r>
              <a:rPr lang="es-ES" dirty="0"/>
              <a:t>)</a:t>
            </a:r>
          </a:p>
          <a:p>
            <a:r>
              <a:rPr lang="es-ES" dirty="0"/>
              <a:t>			</a:t>
            </a:r>
            <a:r>
              <a:rPr lang="es-ES" dirty="0" err="1"/>
              <a:t>result</a:t>
            </a:r>
            <a:r>
              <a:rPr lang="es-ES" dirty="0"/>
              <a:t> = </a:t>
            </a:r>
            <a:r>
              <a:rPr lang="es-ES" dirty="0" err="1"/>
              <a:t>result.subList</a:t>
            </a:r>
            <a:r>
              <a:rPr lang="es-ES" dirty="0"/>
              <a:t>(0, </a:t>
            </a:r>
            <a:r>
              <a:rPr lang="es-ES" dirty="0" err="1"/>
              <a:t>Utiles.resultsFinder</a:t>
            </a:r>
            <a:r>
              <a:rPr lang="es-ES" dirty="0"/>
              <a:t>);</a:t>
            </a:r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dirty="0" err="1"/>
              <a:t>if</a:t>
            </a:r>
            <a:r>
              <a:rPr lang="es-ES" dirty="0"/>
              <a:t> (</a:t>
            </a:r>
            <a:r>
              <a:rPr lang="es-ES" dirty="0" err="1"/>
              <a:t>result.size</a:t>
            </a:r>
            <a:r>
              <a:rPr lang="es-ES" dirty="0"/>
              <a:t>() &lt; 1)</a:t>
            </a:r>
          </a:p>
          <a:p>
            <a:r>
              <a:rPr lang="es-ES" dirty="0"/>
              <a:t>			</a:t>
            </a:r>
            <a:r>
              <a:rPr lang="es-ES" dirty="0" err="1"/>
              <a:t>result</a:t>
            </a:r>
            <a:r>
              <a:rPr lang="es-ES" dirty="0"/>
              <a:t> = new </a:t>
            </a:r>
            <a:r>
              <a:rPr lang="es-ES" dirty="0" err="1"/>
              <a:t>ArrayList</a:t>
            </a:r>
            <a:r>
              <a:rPr lang="es-ES" dirty="0"/>
              <a:t>&lt;</a:t>
            </a:r>
            <a:r>
              <a:rPr lang="es-ES" dirty="0" err="1"/>
              <a:t>Procession</a:t>
            </a:r>
            <a:r>
              <a:rPr lang="es-ES" dirty="0"/>
              <a:t>&gt;(</a:t>
            </a:r>
            <a:r>
              <a:rPr lang="es-ES" dirty="0" err="1"/>
              <a:t>this.repositoryFinder.findAllProcessions</a:t>
            </a:r>
            <a:r>
              <a:rPr lang="es-ES" dirty="0"/>
              <a:t>());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D20D002-8DAC-4C5E-80B6-284F15F69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01"/>
          <a:stretch/>
        </p:blipFill>
        <p:spPr>
          <a:xfrm>
            <a:off x="9658350" y="2567032"/>
            <a:ext cx="2343150" cy="8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2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6C6769-9D63-48D0-8732-3DDAF8BC5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 we have to talk about?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9CBDE4-3A6A-48CD-9A86-B8FD4C8C7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54" y="1820334"/>
            <a:ext cx="477509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11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1F70B-FFE6-4425-93B6-9BD435EF3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740"/>
            <a:ext cx="10515600" cy="747683"/>
          </a:xfrm>
        </p:spPr>
        <p:txBody>
          <a:bodyPr/>
          <a:lstStyle/>
          <a:p>
            <a:r>
              <a:rPr lang="es-ES" dirty="0" err="1"/>
              <a:t>Option</a:t>
            </a:r>
            <a:r>
              <a:rPr lang="es-ES" dirty="0"/>
              <a:t> 2 – </a:t>
            </a:r>
            <a:r>
              <a:rPr lang="es-ES" dirty="0" err="1"/>
              <a:t>Model</a:t>
            </a:r>
            <a:r>
              <a:rPr lang="es-ES" dirty="0"/>
              <a:t> - Indexes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DE1014-4A86-4914-8441-282F1179C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" t="28845" r="43809" b="37474"/>
          <a:stretch/>
        </p:blipFill>
        <p:spPr>
          <a:xfrm>
            <a:off x="1502253" y="1955470"/>
            <a:ext cx="9187493" cy="294706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64FF05D-A0FC-48E1-AA94-3148E1D01315}"/>
              </a:ext>
            </a:extLst>
          </p:cNvPr>
          <p:cNvSpPr/>
          <p:nvPr/>
        </p:nvSpPr>
        <p:spPr>
          <a:xfrm>
            <a:off x="1343891" y="2604655"/>
            <a:ext cx="9656618" cy="2632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18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electrónica, teclado, interior&#10;&#10;Descripción generada con confianza muy alta">
            <a:extLst>
              <a:ext uri="{FF2B5EF4-FFF2-40B4-BE49-F238E27FC236}">
                <a16:creationId xmlns:a16="http://schemas.microsoft.com/office/drawing/2014/main" id="{6D3E7619-19D0-4A8C-B811-69FF3ACE7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r="638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470FDD-DCC3-4F2D-9B82-1BF0B3EC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JUnit 4 - Testing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97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651C2-744E-467C-AA88-E2DE9C79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7521"/>
            <a:ext cx="10515600" cy="902958"/>
          </a:xfrm>
        </p:spPr>
        <p:txBody>
          <a:bodyPr/>
          <a:lstStyle/>
          <a:p>
            <a:r>
              <a:rPr lang="es-ES" dirty="0" err="1"/>
              <a:t>Methods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9CB3D1-3B0B-48F3-9E67-826F26986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32" t="14675" r="36932" b="26448"/>
          <a:stretch/>
        </p:blipFill>
        <p:spPr>
          <a:xfrm>
            <a:off x="4591050" y="979495"/>
            <a:ext cx="6762750" cy="49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9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92FD5-36EE-44C7-96D5-E7ECD86E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found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applying</a:t>
            </a:r>
            <a:r>
              <a:rPr lang="es-ES" dirty="0"/>
              <a:t> JUnit4 </a:t>
            </a:r>
            <a:r>
              <a:rPr lang="es-ES" dirty="0" err="1"/>
              <a:t>Testing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2484DD-D65C-422F-9765-9133D03CF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7" t="13923" r="16310" b="52122"/>
          <a:stretch/>
        </p:blipFill>
        <p:spPr>
          <a:xfrm>
            <a:off x="1671815" y="2043546"/>
            <a:ext cx="8848369" cy="2770908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7DC4936-58EF-4108-8542-DA5D1C813C52}"/>
              </a:ext>
            </a:extLst>
          </p:cNvPr>
          <p:cNvSpPr/>
          <p:nvPr/>
        </p:nvSpPr>
        <p:spPr>
          <a:xfrm>
            <a:off x="1911927" y="4142509"/>
            <a:ext cx="3588328" cy="512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6813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5EB3E-D904-406C-8FFF-C56F7BF4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79" y="292326"/>
            <a:ext cx="11060442" cy="885371"/>
          </a:xfrm>
        </p:spPr>
        <p:txBody>
          <a:bodyPr/>
          <a:lstStyle/>
          <a:p>
            <a:r>
              <a:rPr lang="es-ES" dirty="0" err="1"/>
              <a:t>Differences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14DA43-C2DE-4669-A637-86900BE1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71" y="153235"/>
            <a:ext cx="5660850" cy="29560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6B6A668-BFBA-4436-8A38-C465E6CF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3255575"/>
            <a:ext cx="5660850" cy="35638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F696AD-DD7A-4897-95F9-E1C7BE6BA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430" y="1888301"/>
            <a:ext cx="3081398" cy="308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23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música&#10;&#10;Descripción generada con confianza alta">
            <a:extLst>
              <a:ext uri="{FF2B5EF4-FFF2-40B4-BE49-F238E27FC236}">
                <a16:creationId xmlns:a16="http://schemas.microsoft.com/office/drawing/2014/main" id="{3093D866-909F-49FB-A930-1D03BC2203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FD1700-55CA-4C91-8190-D1E2E449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Controllers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123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187BA-647E-4907-A876-89631C2B7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365125"/>
            <a:ext cx="11153775" cy="1325563"/>
          </a:xfrm>
        </p:spPr>
        <p:txBody>
          <a:bodyPr/>
          <a:lstStyle/>
          <a:p>
            <a:r>
              <a:rPr lang="es-ES"/>
              <a:t>Method 1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C53801-3E9E-4EB8-8CAD-C26FB742F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t="21923" r="31641" b="63231"/>
          <a:stretch/>
        </p:blipFill>
        <p:spPr>
          <a:xfrm>
            <a:off x="666750" y="2469356"/>
            <a:ext cx="11396394" cy="1919287"/>
          </a:xfrm>
          <a:prstGeom prst="rect">
            <a:avLst/>
          </a:prstGeom>
        </p:spPr>
      </p:pic>
      <p:pic>
        <p:nvPicPr>
          <p:cNvPr id="8" name="Imagen 7" descr="Imagen que contiene cielo&#10;&#10;Descripción generada con confianza muy alta">
            <a:extLst>
              <a:ext uri="{FF2B5EF4-FFF2-40B4-BE49-F238E27FC236}">
                <a16:creationId xmlns:a16="http://schemas.microsoft.com/office/drawing/2014/main" id="{6FB096E4-795F-4734-BF9B-9C69EB358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49" y="365125"/>
            <a:ext cx="2085975" cy="20859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7A7433-E37F-44D5-9441-D4CA1D41B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174" y="2505074"/>
            <a:ext cx="24193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38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187BA-647E-4907-A876-89631C2B7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365125"/>
            <a:ext cx="2924176" cy="1325563"/>
          </a:xfrm>
        </p:spPr>
        <p:txBody>
          <a:bodyPr/>
          <a:lstStyle/>
          <a:p>
            <a:r>
              <a:rPr lang="es-ES" dirty="0" err="1"/>
              <a:t>Method</a:t>
            </a:r>
            <a:r>
              <a:rPr lang="es-ES" dirty="0"/>
              <a:t> 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287D60-6AF0-4F2D-8B30-7B1A5113F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7232" r="35625" b="37846"/>
          <a:stretch/>
        </p:blipFill>
        <p:spPr>
          <a:xfrm>
            <a:off x="3590925" y="365125"/>
            <a:ext cx="7934325" cy="309245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3D794C1-B248-4888-A4BB-21C399763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3" t="40308" r="44375" b="28769"/>
          <a:stretch/>
        </p:blipFill>
        <p:spPr>
          <a:xfrm>
            <a:off x="4352924" y="3457576"/>
            <a:ext cx="6410325" cy="32766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6C10E79-1720-40E8-8390-23A95E398CCE}"/>
              </a:ext>
            </a:extLst>
          </p:cNvPr>
          <p:cNvSpPr/>
          <p:nvPr/>
        </p:nvSpPr>
        <p:spPr>
          <a:xfrm>
            <a:off x="3905250" y="965993"/>
            <a:ext cx="4924425" cy="2246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1A9ED010-EBDB-41EA-9DBE-2843E94BA5E7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 flipV="1">
            <a:off x="3905250" y="1078308"/>
            <a:ext cx="447674" cy="4017567"/>
          </a:xfrm>
          <a:prstGeom prst="bentConnector3">
            <a:avLst>
              <a:gd name="adj1" fmla="val -1574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E3967030-8D23-4810-A460-F8F052C02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2"/>
          <a:stretch/>
        </p:blipFill>
        <p:spPr>
          <a:xfrm>
            <a:off x="8296274" y="5819774"/>
            <a:ext cx="246697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8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4196F-532E-4415-9266-0F2FA2FD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49" y="365125"/>
            <a:ext cx="10515600" cy="1325563"/>
          </a:xfrm>
        </p:spPr>
        <p:txBody>
          <a:bodyPr/>
          <a:lstStyle/>
          <a:p>
            <a:r>
              <a:rPr lang="es-ES" dirty="0" err="1"/>
              <a:t>Method</a:t>
            </a:r>
            <a:r>
              <a:rPr lang="es-ES" dirty="0"/>
              <a:t> 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81772F-02F2-43AF-B834-BB56C226B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5" t="37692" r="22735" b="37846"/>
          <a:stretch/>
        </p:blipFill>
        <p:spPr>
          <a:xfrm>
            <a:off x="401449" y="2197099"/>
            <a:ext cx="11389101" cy="263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79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BBA9F6-519F-42F7-B809-AB44769F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Views</a:t>
            </a:r>
          </a:p>
        </p:txBody>
      </p:sp>
      <p:sp>
        <p:nvSpPr>
          <p:cNvPr id="1029" name="Oval 72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485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F15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ta:image/jpeg;base64,/9j/4AAQSkZJRgABAQAAAQABAAD/2wCEAAkGBxASEBUQEBIVFRUQFRUXEBYYFxoVFRAXFRUWFhUVFRYYHSggGBsmHRcVIjEhJikrLi4uFx8zODMtNygtLisBCgoKDg0OGhAQGi8lICUrLS0tLS8tKy0vLS0tLystLS0tLS0tLS0tLS8tLS0tLS0tLS0tLS0tLS8tLS0tLS0tLf/AABEIALMBGQMBEQACEQEDEQH/xAAcAAABBQEBAQAAAAAAAAAAAAAAAQIDBAUGBwj/xABJEAACAQIDBAYFCAcGBQUAAAABAgMAEQQSIQUxQVEGEyJhcZEyUoGT0hQVQpKhwdHTBxYjU1SCsVVicqPh8BckMzRDJWOisvH/xAAaAQEBAAMBAQAAAAAAAAAAAAAAAQIDBAUG/8QAOBEAAgECBAMFBwMEAQUAAAAAAAECAxEEEiFREzFBBRRhgZEicaGxwdHwFVLhBiMyQlMWJDRi8f/aAAwDAQACEQMRAD8AsqtdhwkiioUkUUBIBUA8CoB4FCjwKAcBQDgKgHAUKOAqAUCgFtQC2oBbVAFqAW1AFqAS1AFqAS1UCWoBLUA0igGkVQIRVIMIoBpFAMIoBhFUhGRQEbCqCNhVIRMKAiYVQMy1QX1FYAkUUKSKKgJAKgHgUKPAoBwFAPAqFHAVAOAoBQKAdaoBbUAWoBbUAWoUW1AJagC1AFqEEtQCWoBCKAaRVAhFANIoBhFUg0iqBhFAMIoBjCqQjYUBGwqgiYVSETCqBlqAvKKxKSqKgHqKgJAKFHgUA8CoB4FCjgKgHAUA4CoBQKAW1Ci2oBbUAtqALVAFqALUAWqgS1AFqAS1AIRQg0igGkUAhFUDCKAaRVAwiqQYRQDCKAjYVSEbCqCJhQETCqQblqgvKKwKSKKgHqKFJAKAeBUA8CoUcBQDwKgHAUAoFCkkcZO4E+AvUFrlhNnSn6NvGwqZkZZJFhNkPxKjzNTMZcNkq7H5v5D/AFpmLwvEkGyE4s32fhUzF4aHjZcXf50zMvDQ75ti5HzNTMxw4ifN8PI+ZNMzHDiJ82R8Fbzt/WrmY4cRDsdTzHtv91MzJw0IdiL658hTMOEiJ9hng49ot99XMY8IgfY0o3ZT4H8auZE4bK0mAlG9G9mv9Kt0YuL2KzLbQ6VTEYRQDSKoGkUAwiqQYRVBGRQDGFARsKpCJhVBEwqkG2oC8orEpIoqFHqKAkAoB4FYlHgUA4CoCeHCu4JRGYDfYXt5VLlSbGzKUBLgrbfcEf1oLHn20/0kYuCd4o8PhQqGymRXdiODlg4Gu/Qabta1SkzojFWOgXpL0gtpDs+3D/qfmVw/qFLx9Dv/AE+t4eov6ydIf3OA/wAz8yp+oUfH0H6fX8PUP1k6Q/ucB/mfmVf1Cl4+g/T63h6jvn/pH/D4Hyl/Mq9+p7P0Me41fD1D5/6R/wAPgfKX8ynfqez9B3Gr4eonz90j/h8F5S/mU79T2foO41fD1FG3ukX8Ngfqy/mU79T2foO41fD1AdJekW7qMBflaX8yp3+ly19C9wreHqO/WPpH/D4Hyl/Mq9+p+PoO41fD1D9Y+kf8PgfKX8ynfqfj6DuNXw9QHSLpJ/D4Hyl/Mp36ns/Qncavh6lgbW6Tkf8Ab7P9vW/mVl3yHj6GHdp+HqIdrdJ/3GzvOX8yp32n4+he7SD536TfuNnecv5lO/Ux3aRW2l0g6RRRPNNBs3q4lZ3P7Q2Ci5sOs1PdVjjISaSJLDNK7KHQ3pdiMe8izYeFBEoOeIMguxsEKszXvZjcEWt312wk2cdWEUtDqCK2GgaRVBmYna0akgB2sbEqLgEbxckXPhUuXKLhNpRy6LcHkRY1U7kasWSKyIRsKAjYVSEbCgImFUDLVSF5RWBkSKKAkAoB4FQo8CoB4FQCsQBc8KFN/omT8kaUsFzysxJNgALIBe/92tT5nRSi2rI3CJeQPt+6xqGR5T+m7oznhTHxxWaDs4iwAzRseyxtvysfJzyqMGZ0A2r12FEbG74eyNzK/wDjPlp/Ka8HHUslS65PX7nu4Gtnp2fNafY6auM7QB5eygO8kxn/AC3yntELHnZVtc2F2Avx3+VfUUZ8SEZbnznAbrcK9tbE2GdZFzJKSNL7tLgEX9hFZKSd0uhrnTlB2kh8SZhdZCRrqCDuNjWTTTszVGSkrxdx6wkG+djUMjnsELbSf+b7VBryqX/my/Nj1amuDiXJdrEMR1cuhI0XQ2PCveWHTV86PnJY1ptcOXoNG2D+6m+rV7sv3r1Me/v/AI5egnz1/wC3L5f61e6/+yL35/8AHL0LWztoGR8uSRbAklhYf71rXUo5FfMmbaOJdSWXI170ZWIkzOzcyfLhXy9WeebkfQQjlikR1gZnnn6Y9s9Xh0winWc55e6OM3A9rW+qa7cFTvJzfQ5sRLTKXug+x/k2DRWFpJf2kvMFtynwXKPEGvbirI8ipLNI1cZjoov+o6r3E6nwG81kYWbM6Db8EpZEJFluGIyqeGl9eVc+IrypRTjByu7aHRQw6qNqUlH3mZs6RXCqdMihQORHpe0m5rcamNgS8909ZQCOJX0j7BbyqoPkdGwrYahjCgI2FARMKpCNhVAy1CF5RWJkSKKAeBUKSAVASRpqoINmZVuATbMQL+zf7KjZUrs6ePYMI3l2I37gPsF6152blTQuIXCwqWZI7LqQe22nJTck9wF6NVLXUW/ciZ6UXZyS97Idr7RifDxrCVZJjEwZfRK9apb7A3kaWtBz/OR24OX/AHGS2qjJ/RfFmvFinyQZgC0ts/C3YLMR5VjQTlTzS52T89DmxElCqoR5OTXlr9iXFQxTRvC4V0kUpIu8FXBBB8Req01zCknyZ83YWF9k7XfCyk5A3Vlj9ON7NFIe/Vb8u0K4sXR4lNrqtUdeEq8Oqm+T0Z6XXgH0AUB1HR0LNhzE9/2L3FuTA6d4N2Fq93sus+G4+Xk/5PC7Uorixqe5+aLWwnw6N1MTsTlW4YG9oxlBOmhtbfbhXc6WScnv6GupVqYimqzVld9Lc3s+mxbXAAEhXkABJyg2Fy+e+gvzHgTWx1W3drpb6HEqUVT4a/dmv13t7jM2ZtaEyrFE8x1y7gygrckN9JScw3926lWaU/atdnTTwdSOHV04qL6/5NfJr4k8OFtj2kvvGg/kFeRGNsY3+ckdcql8Ko/nMmkwaEk9rUniOfhXS8LBu92aFipJWsh0OGVbkZtQRvGl+I0rOnQjCV0YzxEpKzRzQ6BYb95N9ZPgrs4z2O/9Xq/tXx+5p7I2DFg0lkjZ2Mihe2VNt+7Ko5jyFc+KrNUm/wA1NNTFzxUoxkkrPpchr546QoDxnD/+q7aaU6wxG45dVEbRjwdu14M1e7hqWSKj6nl4ipe7PUjXYcBgbc2fHJKGK3YCxPnYW9p86jMkysmFRCFNhf7L7rjlWLmk7M6aWFq1YSnFaL8dvFc/cJidnKxuVFZHPc0NmYEIM1tToO4VkkYNlwisiDGFUhGwoCJhQhGwqgZaqC8orEpIBUA8CoUvpsqVlubRgjRmvfxVB2mrFyRnGDZsY/FmIRoCzARJqHKBtCL2GvDnWo6BNox52DmR8siqwQbhdRuJP3Vk+0I0EoqF3uc8uy5YiTm6jS2/NDPxuGKZOphL51JJOZiCGII7Nhy862wx1SpHNyOrDdiYJX4rem7sUcTsieBRi4owWZiMRhGIRJ73AeI3tFLZiL8eOtclbNq+afPzO3+3Cpkovpo+ei1t7tLnZ4nCiVEDBkNgQoYKy7jbjrpbzrbCdo2XU4V7NVVObV/droRQ7PKOCkjrb0lsGDXy77eDfXNbZ1c/+SNFKiqVOUY821rtbmvM8c/S7stp8TJPGuZ0bIw07SgBePIj7TWrK3yLKpGCbk9Bmyuk8iQok+GmaRFCuy9WQ1tA2rg3ItfTfevKq9k1nNuPI76X9Q4NQSnLUt/rYP4XEf5X5lYfpGI8DP8A6jwP7vgXtk9PuoZmGDxDBlsR+zHHQ36zx866MPgMTRk2knfx/g58R23gK0UnNryNaH9JMjars7EnvzRAeZeupxxC5xXq/sc8cZgpcpv0/ksr+kJ7a7Pxd+5ofzKf39l6v7B4nC9J/AX/AIhN/Z+L+tD+bT+9svV/Yd5w37/gRfr43W9b834q/K8PK372tHd63F4mnq/sbe/Ybh5M3wJf+ITf2bifOD8yt/8Ae2Xq/sau84X9/wAA/wCITf2bifOD8yn97Zer+w7zhf3/AAD/AIhN/ZuJ84Pzaf3tl6v7E7zhv3v0IsV09d1y/N+KAvffBr/m1pr0a1WOXReb+xsp47DQd83wKn63N/AYr/I/Orl/T6u6N/6rh9zO6RdJMRLhZYcPgsQkkqFFZjCAgbRjdZSb5Sbd9qzp4CcZJytYxl2pQaaTI/0d7AbC4UtIuWWdszjQlVW4jW47rn+avVgrI46k1PVcjex7SApkvq1msFOm/wCl4V00Ywalm6LQ5K0ppwy9XZkc4RFMkjKqj0mYgAa21JrnOof8mW+YAXI39x4Du3Uyq9zY683DJf2dul9/ePw+BZ2sovz5DxNW9jXq+Rbx2zlChEk/aghrWuGA9JLeF7cdBWdKcc3tLR/DxMKtKeS8Xqtff4GfVlFxdmYxkpK6GEUKRsKAjYUBGwqkGUBeUVCkgqFNbolikkEyhQJY+1E1gWKaAgA8bju9MVpm2kb6UU3YiO2jnDZbi4zZu0zD26Du3kc68ueMk3poviexHAxS1d2bW08MrmK8npIADlLZ9dDceNdlCLjSim72XPfxPNlo2XMCF6pMpDZbrmKgHQ6DjbfWxxTd2iKTSsmT3JrIgzE4QSJlcsFDKxsbFrHdfluobKVV05Zki51gve/stQ1nO7F2JMmJ6+WRSVEgBUkdYrG4zKeO4+Iq1KtSc1yy287nY54anQdKhFrM1J311trrzOS2pHnd29dmPmSayPLaUrpmYdlLyrZxZ7nG+zsM/wDX4v7h80ry+004s9yfp2G/b8X9xU2WoN7eeo8jUdWe5V2fhl/r8WZ+28dLEyqjWuDfQd3dWmcmj6vsHsbBYmnN1YXs1bVrp4M08D1jRIxbVlUnQcRWSbseJjsDQpYmpCEbJSaWrJ+rfn9gq3OXu1Lb5h1b8/sFLju1Lb5h1b8/sFLju1Lb5kc2dRe/2CpJtI34XB0Z1oRktG0ubGYd3YkX3dwrCE23qer2r2VhKEIunC13u/uTZH5/YK2Hh92pbfMMj8/sFB3alt8yfBYV3bU6DVvwqju9JdC1taZgAqEg7yRpbkKM2pDNlTyvfrLELuNrEn/f9aqbDSOdaP54x3yVWIwWEObEMD/3Mg3RrzH3An1TWqcjNez72ds+C6khWX9mLAZdAANwHLwqRmzlvKm/a1RpxzoVKx6Ab7aG24kd431Ttg01dGNtTDpEy9W5Jtc63IO8Nfv+6sotvmbItvmQYx17Mu4SNlYcFe17d17aeNuFdMb1I+K+RwVUqM/CXzImFYGZGwqkI2oCJqpBtqAvLWJRJt1udRmSK2zsYcPiEmG5TZ+9Dow8tfECsGZp2Z0m1dlRrKXMgWN+0gUZma+psNwF+JNeZLBtzbvZHrxxqjTStdl2cnqYGijZwoa1yxK5WFr5bCtspTpThTgrp3u9jlm1OE6j/wAui3Jdl40qjK8du1cWI4ixvnbThXQ20uRy0HKbtPQ0MFjTI+XKALE36xSfqrUjKTeqsdU4U4x0ld+45AdK8WCbrERyyH7mrbY5c7JU6Y2tnwq68Ucr9lvvqWLnNHDdKoG7IjmViCFvZlBtzzfdSwzoxpIgBckADeToKyNRXw80bsVU3IF+4+FAWvk1ANkhsL0BxHSiM51bgLgnlutWqaPrv6YqxtUp31dmvFFnZPSSKOJY5UYlBYFbEEDde5FjVjPQy7Q/p+rWryq0pK0tWnfR9eSZfj6T4djZY5STwsvxVc6OF/01iUrucfV/Ys4naaFGCBg5U5L2sDbS9jU4iOf9Dr/uj8fsc7HtARoJFmkaQZc8buWMraZozGTZWOtsoFtOGlOIjU+yqtr5o+7W99uXM08TtuCXRDbUrZuzZgbFf8VxuqSndHVguzclWM5yWj5K/NdNUjQ2FASWa2mg9u//AH41KS6mzt2pG0Idb3Nb5PW4+cD5NQE8cYUaVSFCVMzFRqRv7r1L6kUlexzvS7ab3TZeCP7acftWH/gjPpMSNxI+zvIqSdjJWSzS5GxsfZ0WDgWKPsrELsx0JO9nY8Pu9lazhnNzlc39lbdhmUKXRww0ZWDBh32/rUcWb41f9ZmL0v2wMAizQ9t5X6vCw6kzOdL2GpQXt33Ft4rVBucr9F8fH7eux1Kjw9I83z8Ft799uW5s4nCSSQLI6BJAoZkBzZLi7xg2F8pvY2rpTNqZlRFSGjk9CQWfmvFXHeDrW2E3CSlHmjGtSVWDgyKIsC0cnpxGzcmH0XHcRrW+rBK0o/4vl9vI8+jOTvCf+S0f0fmK1azcRtQEbUIMqgvLWJkKy1iyoo4uKoZHRbGkOJwfV75cIQo5tG3o/h/JWtm6DujTwrWiCyBWEWbUMVVbm5zy5go9maoZFDE9IoUuI0ErcLFgi/zsbv7ABVsYOaM6DbuLL9kRJ3rGLgeJuatjHOykJVaUoBc63PC/EVTER8OL5m0C0A3B4lmYrhYmlfcSBdU8TuX+YipcuVsv4fo5LMy/KZwuY6LH+0b63oKR3ZqlzNQMCMPh5irelA7I/DNlNr24ZlsR/iFVGLR1yEEAjcRceBqmsixQ0oUxZ8JfeKhkpNO6K/zYvqjyFSyN/e6/75er+45dnKNygeylkR4qs+c5erF+Q91WyJ3ir+9+rGtgQO1bUceNLInHq88z9WY5gdY2h6kyXzBCCoUhiSM9zcEX1IBva+/SpZF49S1sz9WdpsnDtHBGj2zqi9ZbW72GY3tzvWRolJt3ZTxeNxIxKxpAwhsS0pVsr6HRGGg1sPOuevWdNXSPXwmAo1aOec/afJJrT3mqpuAedb4SUoqS6nk1IOEnF9HYgxs+RdNWbRR38/AVWzVOVtFzMjb20vkOFaUIZJDpGoBOeRt2a3C+/wAhvFOSMqcLaGJ0SwiQOflD5sZjMzysQT6NiYlb0bi4uAeHICtHEjKTinquZrxCm4qdrR6eJ0W0J40iZprZLWe4zAhuzYjiDesat8jy8zPs2hxsVCFr639NTnZtj7MmspCKVvkCuYiv0dACPVA3fRrlq1a0LL+fD6H0dHAwqZpOPp4+18pIYeh5WRJ8PjJ1khv1DPlxAiv6gfcNTWuONktGl8hPs2D5No6jo5PtMSEYrERTRqujLF1che4tmt2bWzfZXZQxCqtqxx1sJwdW73LO1MKFbMo7L7v7p4rXWmc3gVMSpZBIovJhx2gN8kN9R4qdR3XrpoSTvSlyfLwf88jgxlNxarR5rn4r+OY0MCAQbg6jvvWLTTsyKSkroY1QpG1AMqkLy1iZEgFQEE6ViZkGzsbLh5C8ViWUqwYXUg8xWLRU7EkxmmIMzlreiNyr/hUaD2Clg22Tx4QCqQXEyLEtr9uTRANWP+FRqx7hQLVi7N2RiDZVVYestZpj2yD6sI7X1stY3Nig+pndF2ilxc2HxarI8ZPUFnIVgBezQX1zLlbLdrdYNNCawcupsVOza6nSNtiMZUCkoCOyLIirfUKoGvcbKa45Y2N/ZR3xwMre0yLF7UlilZZVAjOgZdxHMnf36k799aMVg54mm3Sqttc48vgvh8LnkvHQpVXCtFxV/ZlzXnt715ozOmMSmSLFp6OKTK5G7rYha572T7Iq7sLUlOmnLn1965m6ouq5DtgYsFerY6r6PeDwHhXSaGjVkS9AQ9RQC/J+6gEMAoBjKg3so8SBQFPFYqAaGWMfzr+NQpWwuPwQbM2Jg03DrUvfwvS4s9i822YHBEMqO1rgKwJA3ZtOFE0+RMrXNGhsLpCyxrAYyzILK1+zl4FuOm7v7qWNmeyFkfUk8Tr4k/jVbUVc1pOTtuZ4sHMjkHUrEBrcD1efP/QXrGLusxhw2pu+rMuSQ4kiSxyfQXcRzz8jfevC1jevmu0e16uZ0qSy20b6/wAfM+iwXZ1NRVSo736dP5IdrbNzRXzLG8ZDQNvySL6NgN43ggbwTXm9nVatPEJwTbfNbrr97nbjVSnRcZ8jM6Y7RkXDYZXVQ+Ilj61b5ggClnsRvsba19plzOx8n2fXeGqyqQ1aTtfxOJxm3B1hDodAt7G9iVBYa2+kWrGdNtn0OD7XhTp5ZQfk/Jc7dLIlw220HoyMnmv2itTpN80enHtTCz5u3vR6V+jnaJljlLy9Z2gBrewA3346n/d62UaShdpWPL7Tq0qk4qk07K+nj/8ADrcREojbriFTmTuI3Fe/+tbrnkzkjDl2qT+ywq9Wn0pD6b+HL+vhWSjuc8pkIUAWGgGg7q3XNNrDGoCJqAbVIXlrAyJFoBHWsTJDY8OKC5ZRAKC5LgcP1kzRsxUCLrIwpCmTK1pAzkHKAGj3C/aOulYyZnCKfMuwTwRG0YtewcxghiObyveR7eysDcQYnFSKzKLJYkHLpe3Njq3tJoDl+k8jYfHQY9MwWUrmsXALnMXX0WDHsyMdDlWNLDWsfAzvaz8n+LU6HE7MLOXjKCJ+0jlgEswvYHe1rkaDhXmyw03N5VoepHFQjBZnqX5JIhCuYdcR2CdVXsjs6elusOHomt1PAqNVVszzWtpon799Leh5eIcKt01ozCm2ZJJE8MBFgRKEP0WQ6mM8CVJBHEE8a9PMpc+e55aw9TD34Osf2v6MwMhsGIIDeieDd6nceG6o1Z2N9Koqkcyv5nU7NZxFeU3tuPHL386hkzH2URiMRiets2SXDdWpxEsWSNsucLGmjC1yTwvWuc4x/wAnY30qbktFc0PkGHK36pGFmN/281xHiLE7tQVNvCre5bWGYrZWGyv/AMvDpHjDrgZSQVdSmp3EA6H6PtoC6NmQiUqmHhH7ZlGXBZd+ED2AJ08PbQHOdPco2e65MpYYR1tEiAg2W9wSeBrW6sFUVNvV6mWSTi5dESbOUNHGxldLphm9GPTMSqm4B0P/AO189OMc0k7c5L/b8/ND2IXsn4LYjGHdcbCjkm+HnCklSCBJEQVygaWPGvV7OjZz8uV/qefj/wDXzOmwmHCDvO+vTPMZDjYusIQ+iLF++2oH30COY6RSusq4uPN/y4IyDXPFoWW3O6g89KGSvayLeGxoLF8PZ0nAfjZHNrkcwwNyBuKn1jbycb2UsTUU07b+K6eZ6OHxzpRcWr7fmxK+GY9pzc/07gOFd2HwtLDxy01b5v3nHWrzqu82cN0tbNio4b6RxufAzERD7SK3KKz3/PzU1ylaHn/P0OKxEud2f12ZvMk1G7u5tirJIjqFPVOgivBhoJEsWbM5B3MHYkA+y3lWaWhqcrSOkm62Zs8rXPAblXwHCskjFsmSMAVmjW2DVSEbVQRNQDKpC+tYGRItQDwKFHCgHioCrLijFLHiOEDXbvjIKy+PZJNuaisZGyDszYxOyXEjAZQlzkYnRhbNoN505A1gbiR1g7EjXk3KzXyL2ABe3pHS3K9jQGX0t2c8+EkUoA0JzRhVKKRmAcAg3yXCMza9lW51i+ZnFXTX56lHo1jDPgULEs+HORiQ4ZkbVGIfcO65tmG7dVXOxHqkzbw2FbKyv2A4BXN6WZToQm86FhoONUxHpNBhnVnezjWxv1hB0JWFLv7WsKC5g4DB3ZwAyw9YzRo1uypN1FgSFtcjQ7gOdqyRpk9hek+0hDFpqzaIvM/gPwrdRpcSVuhy4iuqUL9ehFsPEDq+rkdRLGFMwuAR1jEITfeTa2nKvLx+Hlx24K6PY7LxSlho8R2evn4i4/bwiWzGI3EyAfK7W7Y1yqnZGguL6ncdK34PDOfsuWXrq0l7tzT2hjFRWdQzXdrRTb975IoTdLImzC0fb6wf95JJYSKFI3a6i/fXqdzh1qx9Txn2nV6YefpYnwnSWN50zdSitKXZmEkwS2GaIAi4uCQPaw5VqrYenCN41E3sjfhsZWqzyzouK3b/AIMbbzo2AaKOUO/V4YhEw0qs7dYM6FySOwBe/G9tK8mGCUavFcm3rz8T15Ym9PIkkGzWj6mMMSrhIA4+SubdUQxGa2p3i/HSuOWFrSqy9nS8tc2/gdEa9JQXta2XTY0dsY8lYp8MDfC5s2dMrMrBb2Hqm2o/Cvb7NwyipRn4JHjdsYzWHD6Xb+354HQ7Mx6zxLKn0t44qw3qazqQcJWZhSqKpFSRJKtltz31gbDI2o2EhKri8VHA0gzIhDO5U7mZUByqeZrCU0uZujSlJXRrbM2LnUSRPG8TLmWVWBjYcw3sOnCsk0YuEk7Mr4pbA91UwPI9tYgtisVL6lkU8ssbE+3rAnnRdWWavlX5+Wuc/Ds+RoXnRbpCyrLY6x575WK78psRfmK0uaTSfXkdKi2m0VGvbTU8O+sjE962fs8RxpH+7RV+qAPurckc7ZbtVMBpqgjaqQjaqCJqAZVBoLWBR61APFCjxQDhUBDPHcVDIvbNmBw0bsTnwjdQ9gCzBLNCSSdOwVuddSa5MRXjQjmktL2OujTlV0jztckieQ+ggRWOa7dpja9iC2ptc6qK2Su1oc2HrSdROUfZ6k6RxqDJOwMbArK0hCxsrjKwJfRgQTpcHurXCjZ3bPSq4rMssVZHJbClGExE5gBnSUWV8zwBnOVndhYk6lgDY2CixsTW9JnE5pN2/PM0WxGIkuC/Vqd6xXTN/ikuZGP8wB5VlY1ubH4XZ6ruAF9TYbzzPM0Mbl9FAFhVMWcbin6/aLX1XDiyjhcaf/Yn6or0Ka4dG+549durXy7aFyXZqsczKCeZAJrz276s9pJRVkOXZqjco8qhbkgwNCCjBUA4YKgFGC7qoL/yJViItrvPs4eV62UpWkjnxMM1N+GpznRWXqcXLhvotdk7iNR/8T9ldeKjmgpHn4GeWbhudLtLEZEvvJ3D+tcB66OL6eYWU4qSRlLQ4llkhfKCsgyBVGa3pKOzY6i1edXz5nfkerRcXFWOh6HbIkgwASYFesxJnhjNwVTq1W5U7gXBYA+NdWHTy6nJipLNZF3aO6w410HKjnMTseJwQ8akNvuBrqDv9g8qg63KOE6PwQOZI0IDKVkTMSkinerK1xXNicNGvDLyfNPZ7nRRxEqcr811W6M6DoCvyiN4pT1YkV8rLfsqwYpmv3W1rXhKzqpwqaTj/kvqvBmzExUPajrF8n9H4o9GNegcJGaEGNVBG1UhG1UEbUBHVADbMHNvdv8ADWniR3NvBnsPG2oPWb3cnw1OJHccGew4bbw/rN7uT4anEiXgz2HjbmH9ZvdyfDTiR3HBnsKNu4f1m93J8NOJHccKewNt3Des3u5PhpnjuXhT2G4DpPh4JHY9YyTR2YLG2YOhvGwzWA0ZwTcfR5VhJxZshGUSLFdMixIiAiB+kUaWQ8jqmRT/ACt40uitS6IpfL4XbrJZJHf1nWRyL8ASOyO4WFXNEwcJsvw7Vwo+k3u5Phq54k4ctiyu3cKPpN7qT4aZ4k4U9h/6w4X1293J8NM8Rwp7B+seF9dvdyfDTPEcKexzPRycHETsfpMW3a2zsTpv4ivVmr0lbb6HgQeWu2/3fU3fn7B/vD7uT4a8nOj6Dhy2HDbmE9dvdyfDWRh+c0L8+4T1293J8NUnn8USSbWw6hSxcBxdCYpO0OY7NYxaldLoZSg42b6jPn3Ceu3u5PhrKz2MdN16oB0gwg3u3u5PhqN25mSi5ciQdIMM/YRyWYEKMji5tzK2FZU2nJJGuvFxpyb2OXOKWPaSuxsqekQCd8ZG4anfXo1dKLv+anjYVN4iKX5obGP23h3PpN3fs3+GvLzo99U5bEOC6QGLsxTyIDvAR7eNiulTNEqhM0029h7ayOx+kxjkJY8yStXPExdKb6EMu2sOfpN7uT4aZ47l4UtiJtrYf1m93J8NM8dxwpbFafacB3Fvdv8ADTPEcOWxDgdrRo9gWynf2H07/Rrmq0YyqxqxdpL4rqn9NjfCUlTlTkrp/B7modt4f1m93J8NdXEic3BnsMO2oPWb3cnw1eJHccGeww7Zg5t7t/hq8SO5ODPYadrw8292/wANOLHccGeww7Vh5t7t/hq8WO44M9iM7Ti5t7t/hpxYbjgz2G/OUXNvdv8ADTiw3HBnsdJevNPRC9AF6AL0AXoBL0BBMl6yTMWJFh7UbCROq2qXMrDr1AITQFeWShCnLJWQOZM3UYzOfRff4Nv8jr7K97Cz4lFbrQ+Wx9PhYh7PX88zYxyldR6Lbq8zEUHCV1yZ7OCxSqwyyeq+Pj9y9G5EYJ4Lc+wV6MNIL3Hi1UpVpJdW/mS/JsNDE02KlYCJQ0g62S6g6KSoa92OgHGvMxGMnm4dL1+x7WE7Pg48Wv77eHS/XyOSk/SHgywU4bE9WNA3yh84HPJntwH0q1Uo1qTzRlq+fiddbgVY5ZR0XLw9x0+FaNlSaB2eKZSUYszbjuIY9lhqCO6vXw2LVTRqzXNfVeB4WMwjo6rVPk7fB+KKu1nIK77a68OFaO0Hmy7anT2U0lJddAgYIhlk0AF/Z/rUwlBr2n5GHaOKUv7ceS5/YxNiEyTvM3efa3AeAvW7tCajTUF1+hp7JpOVV1H0+bOlU3ryD6EuYYWrFsqRavWJRL0AUBDKlZJmIuHiyjvO+o3cqVia9QoXoAvQBegC9AF6AL0AlAFAFAFAFAFAFqAKAKAKAbIaApTNVIUZmqgytpYbrRYDtD0fwrqw2J4Ervl1OLG4TvMLL/JcvsR7I2uYj1M4IC6Akap3Ecv6V7Xs1IqcHdM+ZeanJwmrNG3tDHpFA85GdUUtYH0+Qv3nSuetdQlbY6sKk60L7o8exmOllkklkYlp2zSncGN7gW5DSw4WFeaopJJdD6Fybd2V6pDu+gG3444hgnDM02IdoiLZYgIk38bMQ4043NKUXx1JbWfxNWLaeFlF73XwO0xM6IpaQgDv49wHGvVtfQ+dvbU5faGOkxTiOJTlGoAFyf7zWrOdSnQhnqOyJTpVMRNQpq7NHAwiNQvLfwueNeFWrOtLP6e4+pw2HVCCgvP3mlC1aToL0LVGC2pqFFoAoAtQBQBQBQBQBQBQBQBQBQBQBQBQBQBQBQBQBQBQEctAUZqpDPxThQWO5QSfZWSIctg9sMuJSdr5Ubd6qkEGw52JrHEUeJSlBdfmZUqmSakd3tTZEOJUNuYjsSLrcHdf1hXi4HtOvgpZVrHrF/TZnTjuzKGMjd6S6SX5qjj9r7AxccUkagsjqQclyDyuu8cOHtr6ul2vhMVBxzZZbS0+PI+Yl2VisJVU7Zop81rp7uZ53Wo9QKA0ujqv8oRo75kuwsLncQNPbW/DpZ7y0S5nJjZNUnGOreiR3uF6P4qdg8xKjm+rW7l4e21a8X27haCtT9p+HLzf2ucuF7CxNdp1PZXjz9PvY6nB4KDCxkjQAXkc7zbiT91fI4rGV8dUWfyS5L83PrsJgqGDp2gve+rPPzth/lDza5ZHJK/3b6e0C3lX0NKkqdOMNkefOeaTluddh2uARuO6gL8NYsF2PdUKOoAoAoAoAoAoAoAoAoAoAoAoAoAoAoAoAoAoAoAoAoBkooCjMKpDK2pCWidRvKm3fpWS5kZw1bjE0dn7cxMK5Y5LL6pAYDwvu9lc1bB0arvOOpthXqQVost/rbjPXX6i/hWn9Mw+3xZs73V3OW21CZHefshmOZwBlBPEgDcT/U13UoqEVBckclT2m5GVDHmYKCBfnW01o6vYW0JcIhWEqM5u5KgliNBqeA5d5rjr4WnXac+nidVKrKkvZNP9bcZ66/UX8K0fpmH2+LNve6u5S2jtnETjLLISo+iAFX2gb/bW+jhKVF3gtTXUrTnpJlACug1Hf4CIqiqd6qoPsAFaWZmnCKxYLiVCi0AUAUAUAUAUAUAUAUAUAUAUAUAUAUAUAUAUAUAUAUAhFAVZkqkKUqVQc9tPYQZi8Zyk7wdxPPurNSMWjMbYco4p5n8KyzIlhh2RJzXzP4UzCxT2nsqXqmtY21sL3NjfTSslJXJJaHP7Mw7SSqqb73PIAakms27I1rmdUNlSc18z+FasxtHDY8vNfM/hTMLEi7ClPFPM/hTMhY1tlbDCMHc5mG7kvf3msXK5kkdBElYFLsKViCxQoUAUAUAUAUAUAUAUAUAUAUAUAUAUAUAUAUAUAUAUAUAUA11vQFSWKqQqSRVQVnhqkIHhq3BEYKXAxcKBewAvvsN/jS5LEiwUuUlSGlwWI4qhS1HFUBbijqAsqLVCi0AUAUAUAUAUAUAUAUAUAUAUAUAUAUAUAUAUAUAUAUAUAUAUAyQUBWkFUhXcVQQsKAjIqgTKKAVQKAlUVATIKAsxioCyoqFFoAoAoAoAoAoAoAoAoAoAoAoAoD//2Q==">
            <a:extLst>
              <a:ext uri="{FF2B5EF4-FFF2-40B4-BE49-F238E27FC236}">
                <a16:creationId xmlns:a16="http://schemas.microsoft.com/office/drawing/2014/main" id="{38A69B20-21B6-4905-AECF-203C645DE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r="2477" b="-1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9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F3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296CFB-0BE4-44A5-A152-AA989609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s-ES">
                <a:solidFill>
                  <a:srgbClr val="FFFFFF"/>
                </a:solidFill>
              </a:rPr>
              <a:t>Ok. Let´s go ahead</a:t>
            </a:r>
          </a:p>
        </p:txBody>
      </p:sp>
      <p:pic>
        <p:nvPicPr>
          <p:cNvPr id="5" name="Imagen 4" descr="Imagen que contiene persona, personas&#10;&#10;Descripción generada con confianza muy alta">
            <a:extLst>
              <a:ext uri="{FF2B5EF4-FFF2-40B4-BE49-F238E27FC236}">
                <a16:creationId xmlns:a16="http://schemas.microsoft.com/office/drawing/2014/main" id="{D4C994CB-F88D-4352-9353-F0EDB160E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" r="1" b="2348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C02A0A-18FE-4B32-A6C3-783D65D8B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s-ES" sz="2000">
                <a:solidFill>
                  <a:srgbClr val="FFFFFF"/>
                </a:solidFill>
              </a:rPr>
              <a:t>Models</a:t>
            </a:r>
          </a:p>
          <a:p>
            <a:pPr lvl="1"/>
            <a:r>
              <a:rPr lang="es-ES" sz="2000">
                <a:solidFill>
                  <a:srgbClr val="FFFFFF"/>
                </a:solidFill>
              </a:rPr>
              <a:t>Conceptual</a:t>
            </a:r>
          </a:p>
          <a:p>
            <a:pPr lvl="1"/>
            <a:r>
              <a:rPr lang="es-ES" sz="2000">
                <a:solidFill>
                  <a:srgbClr val="FFFFFF"/>
                </a:solidFill>
              </a:rPr>
              <a:t>Domain</a:t>
            </a:r>
          </a:p>
          <a:p>
            <a:pPr lvl="1"/>
            <a:r>
              <a:rPr lang="es-ES" sz="2000">
                <a:solidFill>
                  <a:srgbClr val="FFFFFF"/>
                </a:solidFill>
              </a:rPr>
              <a:t>Java</a:t>
            </a:r>
          </a:p>
          <a:p>
            <a:r>
              <a:rPr lang="es-ES" sz="2000">
                <a:solidFill>
                  <a:srgbClr val="FFFFFF"/>
                </a:solidFill>
              </a:rPr>
              <a:t>Repository</a:t>
            </a:r>
          </a:p>
          <a:p>
            <a:r>
              <a:rPr lang="es-ES" sz="2000">
                <a:solidFill>
                  <a:srgbClr val="FFFFFF"/>
                </a:solidFill>
              </a:rPr>
              <a:t>Service</a:t>
            </a:r>
          </a:p>
          <a:p>
            <a:pPr lvl="1"/>
            <a:r>
              <a:rPr lang="es-ES" sz="2000">
                <a:solidFill>
                  <a:srgbClr val="FFFFFF"/>
                </a:solidFill>
              </a:rPr>
              <a:t>Option 1</a:t>
            </a:r>
          </a:p>
          <a:p>
            <a:pPr lvl="1"/>
            <a:r>
              <a:rPr lang="es-ES" sz="2000">
                <a:solidFill>
                  <a:srgbClr val="FFFFFF"/>
                </a:solidFill>
              </a:rPr>
              <a:t>Option 2</a:t>
            </a:r>
          </a:p>
          <a:p>
            <a:pPr lvl="1"/>
            <a:r>
              <a:rPr lang="es-ES" sz="2000">
                <a:solidFill>
                  <a:srgbClr val="FFFFFF"/>
                </a:solidFill>
              </a:rPr>
              <a:t>Chosen solution</a:t>
            </a:r>
          </a:p>
          <a:p>
            <a:r>
              <a:rPr lang="es-ES" sz="2000">
                <a:solidFill>
                  <a:srgbClr val="FFFFFF"/>
                </a:solidFill>
              </a:rPr>
              <a:t>JUnit4 Tests</a:t>
            </a:r>
          </a:p>
          <a:p>
            <a:r>
              <a:rPr lang="es-ES" sz="2000">
                <a:solidFill>
                  <a:srgbClr val="FFFFFF"/>
                </a:solidFill>
              </a:rPr>
              <a:t>Controllers</a:t>
            </a:r>
          </a:p>
          <a:p>
            <a:r>
              <a:rPr lang="es-ES" sz="2000">
                <a:solidFill>
                  <a:srgbClr val="FFFFFF"/>
                </a:solidFill>
              </a:rPr>
              <a:t>Views</a:t>
            </a:r>
          </a:p>
          <a:p>
            <a:pPr lvl="1"/>
            <a:r>
              <a:rPr lang="es-ES" sz="2000">
                <a:solidFill>
                  <a:srgbClr val="FFFFFF"/>
                </a:solidFill>
              </a:rPr>
              <a:t>Custom Tags</a:t>
            </a:r>
          </a:p>
        </p:txBody>
      </p:sp>
    </p:spTree>
    <p:extLst>
      <p:ext uri="{BB962C8B-B14F-4D97-AF65-F5344CB8AC3E}">
        <p14:creationId xmlns:p14="http://schemas.microsoft.com/office/powerpoint/2010/main" val="605950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6BFE0-9C4C-4090-ADBA-B65022C5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List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7F5160-C47D-4EB6-BBE0-69097FA7F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5" r="20000" b="32616"/>
          <a:stretch/>
        </p:blipFill>
        <p:spPr>
          <a:xfrm>
            <a:off x="838200" y="1690688"/>
            <a:ext cx="10573005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08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D955A-336D-43F3-913B-EE2A0A1D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Edit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A129DE-9B45-42D3-AF49-A7913E696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5145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>
                <a:latin typeface="Tw Cen MT" panose="020B0602020104020603" pitchFamily="34" charset="0"/>
              </a:rPr>
              <a:t>&lt;</a:t>
            </a:r>
            <a:r>
              <a:rPr lang="es-ES" dirty="0" err="1">
                <a:latin typeface="Tw Cen MT" panose="020B0602020104020603" pitchFamily="34" charset="0"/>
              </a:rPr>
              <a:t>form:form</a:t>
            </a:r>
            <a:r>
              <a:rPr lang="es-ES" dirty="0">
                <a:latin typeface="Tw Cen MT" panose="020B0602020104020603" pitchFamily="34" charset="0"/>
              </a:rPr>
              <a:t> </a:t>
            </a:r>
            <a:r>
              <a:rPr lang="es-ES" dirty="0" err="1">
                <a:latin typeface="Tw Cen MT" panose="020B0602020104020603" pitchFamily="34" charset="0"/>
              </a:rPr>
              <a:t>modelAttribute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finder</a:t>
            </a:r>
            <a:r>
              <a:rPr lang="es-ES" dirty="0">
                <a:latin typeface="Tw Cen MT" panose="020B0602020104020603" pitchFamily="34" charset="0"/>
              </a:rPr>
              <a:t>" </a:t>
            </a:r>
            <a:r>
              <a:rPr lang="es-ES" dirty="0" err="1">
                <a:latin typeface="Tw Cen MT" panose="020B0602020104020603" pitchFamily="34" charset="0"/>
              </a:rPr>
              <a:t>action</a:t>
            </a:r>
            <a:r>
              <a:rPr lang="es-ES" dirty="0">
                <a:latin typeface="Tw Cen MT" panose="020B0602020104020603" pitchFamily="34" charset="0"/>
              </a:rPr>
              <a:t>=“${</a:t>
            </a:r>
            <a:r>
              <a:rPr lang="es-ES" dirty="0" err="1">
                <a:latin typeface="Tw Cen MT" panose="020B0602020104020603" pitchFamily="34" charset="0"/>
              </a:rPr>
              <a:t>requestURI</a:t>
            </a:r>
            <a:r>
              <a:rPr lang="es-ES" dirty="0">
                <a:latin typeface="Tw Cen MT" panose="020B0602020104020603" pitchFamily="34" charset="0"/>
              </a:rPr>
              <a:t>}"&gt;</a:t>
            </a:r>
          </a:p>
          <a:p>
            <a:pPr marL="0" indent="0">
              <a:buNone/>
            </a:pPr>
            <a:endParaRPr lang="es-ES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s-ES" dirty="0">
                <a:latin typeface="Tw Cen MT" panose="020B0602020104020603" pitchFamily="34" charset="0"/>
              </a:rPr>
              <a:t>	&lt;</a:t>
            </a:r>
            <a:r>
              <a:rPr lang="es-ES" dirty="0" err="1">
                <a:latin typeface="Tw Cen MT" panose="020B0602020104020603" pitchFamily="34" charset="0"/>
              </a:rPr>
              <a:t>acme:textbox</a:t>
            </a:r>
            <a:r>
              <a:rPr lang="es-ES" dirty="0">
                <a:latin typeface="Tw Cen MT" panose="020B0602020104020603" pitchFamily="34" charset="0"/>
              </a:rPr>
              <a:t> </a:t>
            </a:r>
            <a:r>
              <a:rPr lang="es-ES" dirty="0" err="1">
                <a:latin typeface="Tw Cen MT" panose="020B0602020104020603" pitchFamily="34" charset="0"/>
              </a:rPr>
              <a:t>code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finder.singleKey</a:t>
            </a:r>
            <a:r>
              <a:rPr lang="es-ES" dirty="0">
                <a:latin typeface="Tw Cen MT" panose="020B0602020104020603" pitchFamily="34" charset="0"/>
              </a:rPr>
              <a:t>" </a:t>
            </a:r>
            <a:r>
              <a:rPr lang="es-ES" dirty="0" err="1">
                <a:latin typeface="Tw Cen MT" panose="020B0602020104020603" pitchFamily="34" charset="0"/>
              </a:rPr>
              <a:t>path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singleWord</a:t>
            </a:r>
            <a:r>
              <a:rPr lang="es-ES" dirty="0">
                <a:latin typeface="Tw Cen MT" panose="020B0602020104020603" pitchFamily="34" charset="0"/>
              </a:rPr>
              <a:t>" /&gt;</a:t>
            </a:r>
          </a:p>
          <a:p>
            <a:pPr marL="0" indent="0">
              <a:buNone/>
            </a:pPr>
            <a:r>
              <a:rPr lang="es-ES" dirty="0">
                <a:latin typeface="Tw Cen MT" panose="020B0602020104020603" pitchFamily="34" charset="0"/>
              </a:rPr>
              <a:t>	&lt;!-- </a:t>
            </a:r>
            <a:r>
              <a:rPr lang="es-ES" dirty="0" err="1">
                <a:latin typeface="Tw Cen MT" panose="020B0602020104020603" pitchFamily="34" charset="0"/>
              </a:rPr>
              <a:t>Find</a:t>
            </a:r>
            <a:r>
              <a:rPr lang="es-ES" dirty="0">
                <a:latin typeface="Tw Cen MT" panose="020B0602020104020603" pitchFamily="34" charset="0"/>
              </a:rPr>
              <a:t> </a:t>
            </a:r>
            <a:r>
              <a:rPr lang="es-ES" dirty="0" err="1">
                <a:latin typeface="Tw Cen MT" panose="020B0602020104020603" pitchFamily="34" charset="0"/>
              </a:rPr>
              <a:t>all</a:t>
            </a:r>
            <a:r>
              <a:rPr lang="es-ES" dirty="0">
                <a:latin typeface="Tw Cen MT" panose="020B0602020104020603" pitchFamily="34" charset="0"/>
              </a:rPr>
              <a:t> </a:t>
            </a:r>
            <a:r>
              <a:rPr lang="es-ES" dirty="0" err="1">
                <a:latin typeface="Tw Cen MT" panose="020B0602020104020603" pitchFamily="34" charset="0"/>
              </a:rPr>
              <a:t>areas</a:t>
            </a:r>
            <a:r>
              <a:rPr lang="es-ES" dirty="0">
                <a:latin typeface="Tw Cen MT" panose="020B0602020104020603" pitchFamily="34" charset="0"/>
              </a:rPr>
              <a:t> --&gt;</a:t>
            </a:r>
          </a:p>
          <a:p>
            <a:pPr marL="0" indent="0">
              <a:buNone/>
            </a:pPr>
            <a:r>
              <a:rPr lang="es-ES" dirty="0">
                <a:latin typeface="Tw Cen MT" panose="020B0602020104020603" pitchFamily="34" charset="0"/>
              </a:rPr>
              <a:t>	&lt;</a:t>
            </a:r>
            <a:r>
              <a:rPr lang="es-ES" dirty="0" err="1">
                <a:latin typeface="Tw Cen MT" panose="020B0602020104020603" pitchFamily="34" charset="0"/>
              </a:rPr>
              <a:t>acme:select</a:t>
            </a:r>
            <a:r>
              <a:rPr lang="es-ES" dirty="0">
                <a:latin typeface="Tw Cen MT" panose="020B0602020104020603" pitchFamily="34" charset="0"/>
              </a:rPr>
              <a:t> </a:t>
            </a:r>
            <a:r>
              <a:rPr lang="es-ES" dirty="0" err="1">
                <a:latin typeface="Tw Cen MT" panose="020B0602020104020603" pitchFamily="34" charset="0"/>
              </a:rPr>
              <a:t>items</a:t>
            </a:r>
            <a:r>
              <a:rPr lang="es-ES" dirty="0">
                <a:latin typeface="Tw Cen MT" panose="020B0602020104020603" pitchFamily="34" charset="0"/>
              </a:rPr>
              <a:t>="${</a:t>
            </a:r>
            <a:r>
              <a:rPr lang="es-ES" dirty="0" err="1">
                <a:latin typeface="Tw Cen MT" panose="020B0602020104020603" pitchFamily="34" charset="0"/>
              </a:rPr>
              <a:t>areas</a:t>
            </a:r>
            <a:r>
              <a:rPr lang="es-ES" dirty="0">
                <a:latin typeface="Tw Cen MT" panose="020B0602020104020603" pitchFamily="34" charset="0"/>
              </a:rPr>
              <a:t>}" </a:t>
            </a:r>
            <a:r>
              <a:rPr lang="es-ES" dirty="0" err="1">
                <a:latin typeface="Tw Cen MT" panose="020B0602020104020603" pitchFamily="34" charset="0"/>
              </a:rPr>
              <a:t>itemLabel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name</a:t>
            </a:r>
            <a:r>
              <a:rPr lang="es-ES" dirty="0">
                <a:latin typeface="Tw Cen MT" panose="020B0602020104020603" pitchFamily="34" charset="0"/>
              </a:rPr>
              <a:t>" </a:t>
            </a:r>
            <a:r>
              <a:rPr lang="es-ES" dirty="0" err="1">
                <a:latin typeface="Tw Cen MT" panose="020B0602020104020603" pitchFamily="34" charset="0"/>
              </a:rPr>
              <a:t>code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finder.area</a:t>
            </a:r>
            <a:r>
              <a:rPr lang="es-ES" dirty="0">
                <a:latin typeface="Tw Cen MT" panose="020B0602020104020603" pitchFamily="34" charset="0"/>
              </a:rPr>
              <a:t>" </a:t>
            </a:r>
            <a:r>
              <a:rPr lang="es-ES" dirty="0" err="1">
                <a:latin typeface="Tw Cen MT" panose="020B0602020104020603" pitchFamily="34" charset="0"/>
              </a:rPr>
              <a:t>path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area</a:t>
            </a:r>
            <a:r>
              <a:rPr lang="es-ES" dirty="0">
                <a:latin typeface="Tw Cen MT" panose="020B0602020104020603" pitchFamily="34" charset="0"/>
              </a:rPr>
              <a:t>"/&gt;</a:t>
            </a:r>
          </a:p>
          <a:p>
            <a:pPr marL="0" indent="0">
              <a:buNone/>
            </a:pPr>
            <a:r>
              <a:rPr lang="es-ES" dirty="0">
                <a:latin typeface="Tw Cen MT" panose="020B0602020104020603" pitchFamily="34" charset="0"/>
              </a:rPr>
              <a:t>	&lt;</a:t>
            </a:r>
            <a:r>
              <a:rPr lang="es-ES" dirty="0" err="1">
                <a:latin typeface="Tw Cen MT" panose="020B0602020104020603" pitchFamily="34" charset="0"/>
              </a:rPr>
              <a:t>acme:date</a:t>
            </a:r>
            <a:r>
              <a:rPr lang="es-ES" dirty="0">
                <a:latin typeface="Tw Cen MT" panose="020B0602020104020603" pitchFamily="34" charset="0"/>
              </a:rPr>
              <a:t> </a:t>
            </a:r>
            <a:r>
              <a:rPr lang="es-ES" dirty="0" err="1">
                <a:latin typeface="Tw Cen MT" panose="020B0602020104020603" pitchFamily="34" charset="0"/>
              </a:rPr>
              <a:t>code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finder.minDate</a:t>
            </a:r>
            <a:r>
              <a:rPr lang="es-ES" dirty="0">
                <a:latin typeface="Tw Cen MT" panose="020B0602020104020603" pitchFamily="34" charset="0"/>
              </a:rPr>
              <a:t>" </a:t>
            </a:r>
            <a:r>
              <a:rPr lang="es-ES" dirty="0" err="1">
                <a:latin typeface="Tw Cen MT" panose="020B0602020104020603" pitchFamily="34" charset="0"/>
              </a:rPr>
              <a:t>path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minimunDate</a:t>
            </a:r>
            <a:r>
              <a:rPr lang="es-ES" dirty="0">
                <a:latin typeface="Tw Cen MT" panose="020B0602020104020603" pitchFamily="34" charset="0"/>
              </a:rPr>
              <a:t>" id="</a:t>
            </a:r>
            <a:r>
              <a:rPr lang="es-ES" dirty="0" err="1">
                <a:latin typeface="Tw Cen MT" panose="020B0602020104020603" pitchFamily="34" charset="0"/>
              </a:rPr>
              <a:t>minDate</a:t>
            </a:r>
            <a:r>
              <a:rPr lang="es-ES" dirty="0">
                <a:latin typeface="Tw Cen MT" panose="020B0602020104020603" pitchFamily="34" charset="0"/>
              </a:rPr>
              <a:t>" /&gt;</a:t>
            </a:r>
          </a:p>
          <a:p>
            <a:pPr marL="0" indent="0">
              <a:buNone/>
            </a:pPr>
            <a:r>
              <a:rPr lang="es-ES" dirty="0">
                <a:latin typeface="Tw Cen MT" panose="020B0602020104020603" pitchFamily="34" charset="0"/>
              </a:rPr>
              <a:t>	&lt;</a:t>
            </a:r>
            <a:r>
              <a:rPr lang="es-ES" dirty="0" err="1">
                <a:latin typeface="Tw Cen MT" panose="020B0602020104020603" pitchFamily="34" charset="0"/>
              </a:rPr>
              <a:t>acme:date</a:t>
            </a:r>
            <a:r>
              <a:rPr lang="es-ES" dirty="0">
                <a:latin typeface="Tw Cen MT" panose="020B0602020104020603" pitchFamily="34" charset="0"/>
              </a:rPr>
              <a:t> </a:t>
            </a:r>
            <a:r>
              <a:rPr lang="es-ES" dirty="0" err="1">
                <a:latin typeface="Tw Cen MT" panose="020B0602020104020603" pitchFamily="34" charset="0"/>
              </a:rPr>
              <a:t>code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finder.maxDate</a:t>
            </a:r>
            <a:r>
              <a:rPr lang="es-ES" dirty="0">
                <a:latin typeface="Tw Cen MT" panose="020B0602020104020603" pitchFamily="34" charset="0"/>
              </a:rPr>
              <a:t>" </a:t>
            </a:r>
            <a:r>
              <a:rPr lang="es-ES" dirty="0" err="1">
                <a:latin typeface="Tw Cen MT" panose="020B0602020104020603" pitchFamily="34" charset="0"/>
              </a:rPr>
              <a:t>path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maximumDate</a:t>
            </a:r>
            <a:r>
              <a:rPr lang="es-ES" dirty="0">
                <a:latin typeface="Tw Cen MT" panose="020B0602020104020603" pitchFamily="34" charset="0"/>
              </a:rPr>
              <a:t>" id="</a:t>
            </a:r>
            <a:r>
              <a:rPr lang="es-ES" dirty="0" err="1">
                <a:latin typeface="Tw Cen MT" panose="020B0602020104020603" pitchFamily="34" charset="0"/>
              </a:rPr>
              <a:t>maxDate</a:t>
            </a:r>
            <a:r>
              <a:rPr lang="es-ES" dirty="0">
                <a:latin typeface="Tw Cen MT" panose="020B0602020104020603" pitchFamily="34" charset="0"/>
              </a:rPr>
              <a:t>" /&gt;</a:t>
            </a:r>
          </a:p>
          <a:p>
            <a:pPr marL="0" indent="0">
              <a:buNone/>
            </a:pPr>
            <a:r>
              <a:rPr lang="es-ES" dirty="0">
                <a:latin typeface="Tw Cen MT" panose="020B0602020104020603" pitchFamily="34" charset="0"/>
              </a:rPr>
              <a:t>	&lt;</a:t>
            </a:r>
            <a:r>
              <a:rPr lang="es-ES" dirty="0" err="1">
                <a:latin typeface="Tw Cen MT" panose="020B0602020104020603" pitchFamily="34" charset="0"/>
              </a:rPr>
              <a:t>acme:submit</a:t>
            </a:r>
            <a:r>
              <a:rPr lang="es-ES" dirty="0">
                <a:latin typeface="Tw Cen MT" panose="020B0602020104020603" pitchFamily="34" charset="0"/>
              </a:rPr>
              <a:t> </a:t>
            </a:r>
            <a:r>
              <a:rPr lang="es-ES" dirty="0" err="1">
                <a:latin typeface="Tw Cen MT" panose="020B0602020104020603" pitchFamily="34" charset="0"/>
              </a:rPr>
              <a:t>name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save</a:t>
            </a:r>
            <a:r>
              <a:rPr lang="es-ES" dirty="0">
                <a:latin typeface="Tw Cen MT" panose="020B0602020104020603" pitchFamily="34" charset="0"/>
              </a:rPr>
              <a:t>" </a:t>
            </a:r>
            <a:r>
              <a:rPr lang="es-ES" dirty="0" err="1">
                <a:latin typeface="Tw Cen MT" panose="020B0602020104020603" pitchFamily="34" charset="0"/>
              </a:rPr>
              <a:t>code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finder.save</a:t>
            </a:r>
            <a:r>
              <a:rPr lang="es-ES" dirty="0">
                <a:latin typeface="Tw Cen MT" panose="020B0602020104020603" pitchFamily="34" charset="0"/>
              </a:rPr>
              <a:t>"/&gt;</a:t>
            </a:r>
          </a:p>
          <a:p>
            <a:pPr marL="0" indent="0">
              <a:buNone/>
            </a:pPr>
            <a:r>
              <a:rPr lang="es-ES" dirty="0">
                <a:latin typeface="Tw Cen MT" panose="020B0602020104020603" pitchFamily="34" charset="0"/>
              </a:rPr>
              <a:t>	&lt;a </a:t>
            </a:r>
            <a:r>
              <a:rPr lang="es-ES" dirty="0" err="1">
                <a:latin typeface="Tw Cen MT" panose="020B0602020104020603" pitchFamily="34" charset="0"/>
              </a:rPr>
              <a:t>href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fixuptask</a:t>
            </a:r>
            <a:r>
              <a:rPr lang="es-ES" dirty="0">
                <a:latin typeface="Tw Cen MT" panose="020B0602020104020603" pitchFamily="34" charset="0"/>
              </a:rPr>
              <a:t>/</a:t>
            </a:r>
            <a:r>
              <a:rPr lang="es-ES" dirty="0" err="1">
                <a:latin typeface="Tw Cen MT" panose="020B0602020104020603" pitchFamily="34" charset="0"/>
              </a:rPr>
              <a:t>handyworker</a:t>
            </a:r>
            <a:r>
              <a:rPr lang="es-ES" dirty="0">
                <a:latin typeface="Tw Cen MT" panose="020B0602020104020603" pitchFamily="34" charset="0"/>
              </a:rPr>
              <a:t>/</a:t>
            </a:r>
            <a:r>
              <a:rPr lang="es-ES" dirty="0" err="1">
                <a:latin typeface="Tw Cen MT" panose="020B0602020104020603" pitchFamily="34" charset="0"/>
              </a:rPr>
              <a:t>searchList.do?id</a:t>
            </a:r>
            <a:r>
              <a:rPr lang="es-ES" dirty="0">
                <a:latin typeface="Tw Cen MT" panose="020B0602020104020603" pitchFamily="34" charset="0"/>
              </a:rPr>
              <a:t>=${</a:t>
            </a:r>
            <a:r>
              <a:rPr lang="es-ES" dirty="0" err="1">
                <a:latin typeface="Tw Cen MT" panose="020B0602020104020603" pitchFamily="34" charset="0"/>
              </a:rPr>
              <a:t>finder.id</a:t>
            </a:r>
            <a:r>
              <a:rPr lang="es-ES" dirty="0">
                <a:latin typeface="Tw Cen MT" panose="020B0602020104020603" pitchFamily="34" charset="0"/>
              </a:rPr>
              <a:t>}"&gt;&lt;</a:t>
            </a:r>
            <a:r>
              <a:rPr lang="es-ES" dirty="0" err="1">
                <a:latin typeface="Tw Cen MT" panose="020B0602020104020603" pitchFamily="34" charset="0"/>
              </a:rPr>
              <a:t>spring:message</a:t>
            </a:r>
            <a:endParaRPr lang="es-ES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s-ES" dirty="0">
                <a:latin typeface="Tw Cen MT" panose="020B0602020104020603" pitchFamily="34" charset="0"/>
              </a:rPr>
              <a:t>			</a:t>
            </a:r>
            <a:r>
              <a:rPr lang="es-ES" dirty="0" err="1">
                <a:latin typeface="Tw Cen MT" panose="020B0602020104020603" pitchFamily="34" charset="0"/>
              </a:rPr>
              <a:t>code</a:t>
            </a:r>
            <a:r>
              <a:rPr lang="es-ES" dirty="0">
                <a:latin typeface="Tw Cen MT" panose="020B0602020104020603" pitchFamily="34" charset="0"/>
              </a:rPr>
              <a:t>="</a:t>
            </a:r>
            <a:r>
              <a:rPr lang="es-ES" dirty="0" err="1">
                <a:latin typeface="Tw Cen MT" panose="020B0602020104020603" pitchFamily="34" charset="0"/>
              </a:rPr>
              <a:t>finder.previous</a:t>
            </a:r>
            <a:r>
              <a:rPr lang="es-ES" dirty="0">
                <a:latin typeface="Tw Cen MT" panose="020B0602020104020603" pitchFamily="34" charset="0"/>
              </a:rPr>
              <a:t>" /&gt;&lt;/a&gt;</a:t>
            </a:r>
          </a:p>
          <a:p>
            <a:pPr marL="0" indent="0">
              <a:buNone/>
            </a:pPr>
            <a:r>
              <a:rPr lang="es-ES" dirty="0">
                <a:latin typeface="Tw Cen MT" panose="020B0602020104020603" pitchFamily="34" charset="0"/>
              </a:rPr>
              <a:t>&lt;/</a:t>
            </a:r>
            <a:r>
              <a:rPr lang="es-ES" dirty="0" err="1">
                <a:latin typeface="Tw Cen MT" panose="020B0602020104020603" pitchFamily="34" charset="0"/>
              </a:rPr>
              <a:t>form:form</a:t>
            </a:r>
            <a:r>
              <a:rPr lang="es-ES" dirty="0">
                <a:latin typeface="Tw Cen MT" panose="020B0602020104020603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99026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DDCB5-577D-42AB-A27B-2F67B7130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864"/>
            <a:ext cx="10515600" cy="897618"/>
          </a:xfrm>
        </p:spPr>
        <p:txBody>
          <a:bodyPr/>
          <a:lstStyle/>
          <a:p>
            <a:r>
              <a:rPr lang="es-ES" dirty="0" err="1"/>
              <a:t>Edit</a:t>
            </a:r>
            <a:r>
              <a:rPr lang="es-ES" dirty="0"/>
              <a:t> - View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FD4D7E-3A61-4194-A459-4F78850F6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62" r="80781" b="36154"/>
          <a:stretch/>
        </p:blipFill>
        <p:spPr>
          <a:xfrm>
            <a:off x="7791450" y="916529"/>
            <a:ext cx="3562350" cy="50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78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BE63F-237C-49AB-B23F-6132B9B8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63650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Custom</a:t>
            </a:r>
            <a:r>
              <a:rPr lang="es-ES" dirty="0"/>
              <a:t> Tags</a:t>
            </a:r>
            <a:br>
              <a:rPr lang="es-ES" dirty="0"/>
            </a:br>
            <a:r>
              <a:rPr lang="es-ES" dirty="0"/>
              <a:t>Date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C27A14-6524-407A-9BA5-BC1D05209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" t="41354" r="60952" b="12423"/>
          <a:stretch/>
        </p:blipFill>
        <p:spPr>
          <a:xfrm>
            <a:off x="2814637" y="1480875"/>
            <a:ext cx="6562725" cy="4353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386A56-02B5-4728-942F-CDED26402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57141" r="52386" b="37943"/>
          <a:stretch/>
        </p:blipFill>
        <p:spPr>
          <a:xfrm>
            <a:off x="838200" y="6079503"/>
            <a:ext cx="10419856" cy="6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3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6AA6-D05C-436E-AE77-3193D642B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9347"/>
            <a:ext cx="10515600" cy="679306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Custom</a:t>
            </a:r>
            <a:r>
              <a:rPr lang="es-ES" dirty="0"/>
              <a:t> Tags - Date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E9D2D8-D632-4912-8F4B-5EC96227C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7" r="73333" b="9613"/>
          <a:stretch/>
        </p:blipFill>
        <p:spPr>
          <a:xfrm>
            <a:off x="7303655" y="618226"/>
            <a:ext cx="4050145" cy="56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8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F92FC9-89A2-4DBF-BB49-D6140B355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Preventing from Hacking actions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E613E6DB-1057-4FE5-B66F-20D28CCC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1" y="2426818"/>
            <a:ext cx="5260049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E7FD1F63-0330-48BB-9895-ED4EF38AD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07" r="79609" b="35539"/>
          <a:stretch/>
        </p:blipFill>
        <p:spPr>
          <a:xfrm>
            <a:off x="7690018" y="2426818"/>
            <a:ext cx="2966027" cy="39976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21C4D7-A3E7-4AFF-98A9-D55E7CA43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550" y="4033837"/>
            <a:ext cx="24574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14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C2264-63B7-4C16-99A0-A02022970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444" y="1846262"/>
            <a:ext cx="5895109" cy="1325563"/>
          </a:xfrm>
        </p:spPr>
        <p:txBody>
          <a:bodyPr/>
          <a:lstStyle/>
          <a:p>
            <a:pPr algn="ctr"/>
            <a:r>
              <a:rPr lang="es-ES" dirty="0" err="1"/>
              <a:t>Thanks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attention</a:t>
            </a:r>
            <a:br>
              <a:rPr lang="es-ES" dirty="0"/>
            </a:br>
            <a:r>
              <a:rPr lang="es-ES" dirty="0" err="1"/>
              <a:t>Questions</a:t>
            </a:r>
            <a:r>
              <a:rPr lang="es-ES" dirty="0"/>
              <a:t>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8C8C84-2A83-4F12-91C1-A7DA3861C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4" y="3171825"/>
            <a:ext cx="56197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EF1E0-C911-4C9D-B6E4-64D4960A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597" y="3424348"/>
            <a:ext cx="9426806" cy="14244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1B1B1B"/>
                </a:solidFill>
              </a:rPr>
              <a:t>First of all…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C3EAFD-A275-4F9B-8F62-72B6678F3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8526" y="933319"/>
            <a:ext cx="2463430" cy="24860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E64A6D-2B9F-4AAD-AB42-A61BAF01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92" y="1268361"/>
            <a:ext cx="1956816" cy="1953058"/>
          </a:xfrm>
          <a:prstGeom prst="ellipse">
            <a:avLst/>
          </a:pr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494115-4D4F-401C-A124-3BB907385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r="3" b="6386"/>
          <a:stretch/>
        </p:blipFill>
        <p:spPr>
          <a:xfrm>
            <a:off x="5181600" y="1330490"/>
            <a:ext cx="1828800" cy="182880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1881DD-AD85-41BE-8A49-C2FB45800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5243" r="33525" b="36180"/>
          <a:stretch>
            <a:fillRect/>
          </a:stretch>
        </p:blipFill>
        <p:spPr>
          <a:xfrm>
            <a:off x="4860081" y="896194"/>
            <a:ext cx="2560320" cy="2560320"/>
          </a:xfrm>
          <a:custGeom>
            <a:avLst/>
            <a:gdLst>
              <a:gd name="connsiteX0" fmla="*/ 2008598 w 4017196"/>
              <a:gd name="connsiteY0" fmla="*/ 0 h 4017196"/>
              <a:gd name="connsiteX1" fmla="*/ 4017196 w 4017196"/>
              <a:gd name="connsiteY1" fmla="*/ 2008598 h 4017196"/>
              <a:gd name="connsiteX2" fmla="*/ 2008598 w 4017196"/>
              <a:gd name="connsiteY2" fmla="*/ 4017196 h 4017196"/>
              <a:gd name="connsiteX3" fmla="*/ 0 w 4017196"/>
              <a:gd name="connsiteY3" fmla="*/ 2008598 h 4017196"/>
              <a:gd name="connsiteX4" fmla="*/ 2008598 w 4017196"/>
              <a:gd name="connsiteY4" fmla="*/ 0 h 401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7196" h="4017196">
                <a:moveTo>
                  <a:pt x="2008598" y="0"/>
                </a:moveTo>
                <a:cubicBezTo>
                  <a:pt x="3117916" y="0"/>
                  <a:pt x="4017196" y="899280"/>
                  <a:pt x="4017196" y="2008598"/>
                </a:cubicBezTo>
                <a:cubicBezTo>
                  <a:pt x="4017196" y="3117916"/>
                  <a:pt x="3117916" y="4017196"/>
                  <a:pt x="2008598" y="4017196"/>
                </a:cubicBezTo>
                <a:cubicBezTo>
                  <a:pt x="899280" y="4017196"/>
                  <a:pt x="0" y="3117916"/>
                  <a:pt x="0" y="2008598"/>
                </a:cubicBezTo>
                <a:cubicBezTo>
                  <a:pt x="0" y="899280"/>
                  <a:pt x="899280" y="0"/>
                  <a:pt x="2008598" y="0"/>
                </a:cubicBez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D20FE8-ED02-4CDE-83B1-A1436305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5960" y="4971278"/>
            <a:ext cx="640080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72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1647CA-BC18-4E75-8323-FB1C4174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Models</a:t>
            </a: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magen que contiene juguete&#10;&#10;Descripción generada con confianza alta">
            <a:extLst>
              <a:ext uri="{FF2B5EF4-FFF2-40B4-BE49-F238E27FC236}">
                <a16:creationId xmlns:a16="http://schemas.microsoft.com/office/drawing/2014/main" id="{5ED9CDB0-FCDA-4555-B652-A6F2ABF38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02" b="3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54065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4BEED5-A8B7-4260-83B1-7BD3E6234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FAF54-29C4-4C63-B281-D4DD92F8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Models – Conceptual Model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5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867FDDD-34D4-4833-8078-99BC96240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9DB048-8861-4CC6-97AD-FC279DE1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Models – Domain 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6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9F7B0-8068-49B9-B287-46800DAB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766"/>
          </a:xfrm>
          <a:solidFill>
            <a:srgbClr val="0070C0"/>
          </a:solidFill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Models</a:t>
            </a:r>
            <a:r>
              <a:rPr lang="es-ES" dirty="0">
                <a:solidFill>
                  <a:schemeClr val="bg1"/>
                </a:solidFill>
              </a:rPr>
              <a:t> – Java </a:t>
            </a:r>
            <a:r>
              <a:rPr lang="es-ES" dirty="0" err="1">
                <a:solidFill>
                  <a:schemeClr val="bg1"/>
                </a:solidFill>
              </a:rPr>
              <a:t>Implementation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5BB2B8-13A8-4075-BA64-0CCED3E7E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" t="24185" r="60952" b="45434"/>
          <a:stretch/>
        </p:blipFill>
        <p:spPr>
          <a:xfrm>
            <a:off x="2715490" y="2247650"/>
            <a:ext cx="6761020" cy="2947806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E0BDB0D-B5A6-4997-B4F7-5184AD295BC3}"/>
              </a:ext>
            </a:extLst>
          </p:cNvPr>
          <p:cNvSpPr/>
          <p:nvPr/>
        </p:nvSpPr>
        <p:spPr>
          <a:xfrm>
            <a:off x="3124200" y="3429000"/>
            <a:ext cx="5286375" cy="33337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84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DBAE42-D18D-4AC7-99E2-FA6D15BD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Repository</a:t>
            </a: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magen que contiene persona, sujetando&#10;&#10;Descripción generada con confianza muy alta">
            <a:extLst>
              <a:ext uri="{FF2B5EF4-FFF2-40B4-BE49-F238E27FC236}">
                <a16:creationId xmlns:a16="http://schemas.microsoft.com/office/drawing/2014/main" id="{060BC5BE-E68B-4A18-BC78-905322A5A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4" r="16698" b="2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9334106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344</Words>
  <Application>Microsoft Office PowerPoint</Application>
  <PresentationFormat>Panorámica</PresentationFormat>
  <Paragraphs>106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Tw Cen MT</vt:lpstr>
      <vt:lpstr>Tema de Office</vt:lpstr>
      <vt:lpstr>Design and Testing II Acme - Madrugá</vt:lpstr>
      <vt:lpstr>What do we have to talk about?</vt:lpstr>
      <vt:lpstr>Ok. Let´s go ahead</vt:lpstr>
      <vt:lpstr>First of all…</vt:lpstr>
      <vt:lpstr>Models</vt:lpstr>
      <vt:lpstr>Models – Conceptual Model</vt:lpstr>
      <vt:lpstr>Models – Domain Model</vt:lpstr>
      <vt:lpstr>Models – Java Implementation</vt:lpstr>
      <vt:lpstr>Repository</vt:lpstr>
      <vt:lpstr>Repository - Implementation</vt:lpstr>
      <vt:lpstr>Services</vt:lpstr>
      <vt:lpstr>Options</vt:lpstr>
      <vt:lpstr>Option 1</vt:lpstr>
      <vt:lpstr>Option 2</vt:lpstr>
      <vt:lpstr>Who is the winner?</vt:lpstr>
      <vt:lpstr>Presentación de PowerPoint</vt:lpstr>
      <vt:lpstr>Option 2 – Implementation - Service</vt:lpstr>
      <vt:lpstr>Option 2 – Implementation - Service</vt:lpstr>
      <vt:lpstr>Option 2 – Implementation - Service</vt:lpstr>
      <vt:lpstr>Option 2 – Model - Indexes</vt:lpstr>
      <vt:lpstr>JUnit 4 - Testing</vt:lpstr>
      <vt:lpstr>Methods</vt:lpstr>
      <vt:lpstr>Problem found when applying JUnit4 Testing</vt:lpstr>
      <vt:lpstr>Differences</vt:lpstr>
      <vt:lpstr>Controllers</vt:lpstr>
      <vt:lpstr>Method 1</vt:lpstr>
      <vt:lpstr>Method 2</vt:lpstr>
      <vt:lpstr>Method 3</vt:lpstr>
      <vt:lpstr>Views</vt:lpstr>
      <vt:lpstr>List</vt:lpstr>
      <vt:lpstr>Edit</vt:lpstr>
      <vt:lpstr>Edit - View</vt:lpstr>
      <vt:lpstr>Custom Tags Date</vt:lpstr>
      <vt:lpstr>Custom Tags - Date</vt:lpstr>
      <vt:lpstr>Preventing from Hacking actions</vt:lpstr>
      <vt:lpstr>Thanks for your attention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Testing II Acme - Madrugá</dc:title>
  <dc:creator>Luna Luna</dc:creator>
  <cp:lastModifiedBy>Luna Luna</cp:lastModifiedBy>
  <cp:revision>5</cp:revision>
  <dcterms:created xsi:type="dcterms:W3CDTF">2019-03-01T01:49:14Z</dcterms:created>
  <dcterms:modified xsi:type="dcterms:W3CDTF">2019-03-20T16:41:30Z</dcterms:modified>
</cp:coreProperties>
</file>